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332" r:id="rId4"/>
    <p:sldId id="258" r:id="rId5"/>
    <p:sldId id="257" r:id="rId6"/>
    <p:sldId id="259" r:id="rId7"/>
    <p:sldId id="261" r:id="rId8"/>
    <p:sldId id="328" r:id="rId9"/>
    <p:sldId id="329" r:id="rId10"/>
    <p:sldId id="331" r:id="rId11"/>
    <p:sldId id="330" r:id="rId12"/>
    <p:sldId id="33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52"/>
    <p:restoredTop sz="83878"/>
  </p:normalViewPr>
  <p:slideViewPr>
    <p:cSldViewPr snapToGrid="0" snapToObjects="1">
      <p:cViewPr varScale="1">
        <p:scale>
          <a:sx n="102" d="100"/>
          <a:sy n="102" d="100"/>
        </p:scale>
        <p:origin x="170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8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9/14/23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goo.gl</a:t>
            </a:r>
            <a:r>
              <a:rPr lang="en-US" dirty="0"/>
              <a:t>/maps/ZafraZzEX8NqiCha7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33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08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16669-4A9E-2244-B321-FE3C257B74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8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2023-09-14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2023-09-14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2023-09-14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2023-09-14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2023-09-14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2023-09-14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2023-09-14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2023-09-14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2023-09-14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2023-09-14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2023-09-14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w3.org/2023/08/wot-wg-2023-draft.html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Consortium/cepc/" TargetMode="External"/><Relationship Id="rId2" Type="http://schemas.openxmlformats.org/officeDocument/2006/relationships/hyperlink" Target="https://www.w3.org/2022/09/TPAC/health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3c/wot/tree/main/PRESENTATIONS/2023-09-tpac" TargetMode="External"/><Relationship Id="rId2" Type="http://schemas.openxmlformats.org/officeDocument/2006/relationships/hyperlink" Target="https://irc.w3.org/?channels=wo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orraldelagua.es/?lang=en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goo.gl/maps/ZafraZzEX8NqiCha7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hyperlink" Target="https://www.w3.org/WoT/documentation/" TargetMode="External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7674-345B-6D45-8433-396169D87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err="1"/>
              <a:t>WoT</a:t>
            </a:r>
            <a:r>
              <a:rPr lang="en-US" noProof="0" dirty="0"/>
              <a:t> WG/IG</a:t>
            </a:r>
            <a:br>
              <a:rPr lang="en-US" noProof="0" dirty="0"/>
            </a:br>
            <a:r>
              <a:rPr lang="en-US" noProof="0" dirty="0"/>
              <a:t>TPAC – Day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957DB-7468-C943-8F4B-9FE90A3CB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Sebastian </a:t>
            </a:r>
            <a:r>
              <a:rPr lang="en-US" noProof="0" dirty="0" err="1"/>
              <a:t>Kaebisch</a:t>
            </a:r>
            <a:endParaRPr lang="en-US" noProof="0" dirty="0"/>
          </a:p>
          <a:p>
            <a:r>
              <a:rPr lang="en-US" noProof="0" dirty="0"/>
              <a:t>14 September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488F1-92D7-254A-A373-03160DC7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</p:spTree>
    <p:extLst>
      <p:ext uri="{BB962C8B-B14F-4D97-AF65-F5344CB8AC3E}">
        <p14:creationId xmlns:p14="http://schemas.microsoft.com/office/powerpoint/2010/main" val="172328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0A9963-61AD-6DB4-971D-C998F23B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“</a:t>
            </a:r>
            <a:r>
              <a:rPr lang="en-US" noProof="0" dirty="0" err="1"/>
              <a:t>WoT</a:t>
            </a:r>
            <a:r>
              <a:rPr lang="en-US" noProof="0" dirty="0"/>
              <a:t> 2.0” Starting Soon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F0B3E4-8292-B567-351F-5ECD4CF91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5428"/>
            <a:ext cx="5181600" cy="4991631"/>
          </a:xfrm>
        </p:spPr>
        <p:txBody>
          <a:bodyPr>
            <a:normAutofit/>
          </a:bodyPr>
          <a:lstStyle/>
          <a:p>
            <a:r>
              <a:rPr lang="en-US" sz="2400" noProof="0" dirty="0" err="1"/>
              <a:t>WoT</a:t>
            </a:r>
            <a:r>
              <a:rPr lang="en-US" sz="2400" noProof="0" dirty="0"/>
              <a:t> charter next passed AC voting</a:t>
            </a:r>
          </a:p>
          <a:p>
            <a:endParaRPr lang="en-US" sz="2400" noProof="0" dirty="0"/>
          </a:p>
          <a:p>
            <a:r>
              <a:rPr lang="en-US" sz="2400" noProof="0" dirty="0"/>
              <a:t>Work on the new Charter begins in October</a:t>
            </a:r>
            <a:br>
              <a:rPr lang="en-US" sz="2400" noProof="0" dirty="0"/>
            </a:br>
            <a:endParaRPr lang="en-US" sz="2400" noProof="0" dirty="0"/>
          </a:p>
          <a:p>
            <a:r>
              <a:rPr lang="en-US" sz="2400" b="1" noProof="0" dirty="0">
                <a:sym typeface="Wingdings" pitchFamily="2" charset="2"/>
              </a:rPr>
              <a:t> </a:t>
            </a:r>
            <a:r>
              <a:rPr lang="en-US" sz="2400" b="1" noProof="0" dirty="0"/>
              <a:t>a good time to join the WG and become part of the </a:t>
            </a:r>
            <a:r>
              <a:rPr lang="en-US" sz="2400" b="1" noProof="0" dirty="0" err="1"/>
              <a:t>WoT</a:t>
            </a:r>
            <a:r>
              <a:rPr lang="en-US" sz="2400" b="1" noProof="0" dirty="0"/>
              <a:t> family</a:t>
            </a:r>
          </a:p>
          <a:p>
            <a:endParaRPr lang="en-US" sz="2400" noProof="0" dirty="0"/>
          </a:p>
          <a:p>
            <a:r>
              <a:rPr lang="en-US" sz="2400" noProof="0" dirty="0"/>
              <a:t>More details: </a:t>
            </a:r>
            <a:r>
              <a:rPr lang="en-US" sz="2400" noProof="0" dirty="0">
                <a:hlinkClick r:id="rId2"/>
              </a:rPr>
              <a:t>https://www.w3.org/2023/08/wot-wg-2023-draft.html</a:t>
            </a:r>
            <a:endParaRPr lang="en-US" sz="2400" noProof="0" dirty="0"/>
          </a:p>
          <a:p>
            <a:endParaRPr lang="en-US" sz="2400" noProof="0" dirty="0"/>
          </a:p>
          <a:p>
            <a:endParaRPr lang="en-US" sz="2400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1A215C-6BC8-E4DC-9994-161ED0AD2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2023-09-14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5C0164-B90D-5D7F-F266-ADD310CFA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C27EAA-2EF2-0CF7-245A-0CE2CDDE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3406C7-18DE-5DD2-47C6-530B3E01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677" y="2143352"/>
            <a:ext cx="5226424" cy="342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31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458B0-6A7A-86C7-D5CD-2B22B3310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Overview: TPAC Meetings (Joint, Breakouts, </a:t>
            </a:r>
            <a:r>
              <a:rPr lang="en-US" noProof="0" dirty="0" err="1"/>
              <a:t>etc</a:t>
            </a:r>
            <a:r>
              <a:rPr lang="en-US" noProof="0" dirty="0"/>
              <a:t>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70F729-7A3C-E5B3-CC71-3162B74D1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2023-09-14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3BEDCA-4E8B-3E0C-82C1-30DAF6AA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ED757F-C875-C4A1-F81B-872BE6E1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11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A5427E-62E8-A493-2D53-D7D0FA810555}"/>
              </a:ext>
            </a:extLst>
          </p:cNvPr>
          <p:cNvSpPr txBox="1"/>
          <p:nvPr/>
        </p:nvSpPr>
        <p:spPr>
          <a:xfrm>
            <a:off x="702197" y="1892983"/>
            <a:ext cx="107876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Monday: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Autonomous Agents on the Web (</a:t>
            </a:r>
            <a:r>
              <a:rPr lang="en-US" dirty="0" err="1"/>
              <a:t>WebAgents</a:t>
            </a:r>
            <a:r>
              <a:rPr lang="en-US" dirty="0"/>
              <a:t>) CG &amp; Web of Things CG/WG joint meeting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JSON for Linking data WG, Web Of Thing WG, RDF Dataset Canonicalization and Hash Working Group Joint meeting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Wednesday (Breakout Sessions):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of Things Scenarios at Home Assistant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Web-based Digital Twins for Smart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„You say Schemata, I say Schemas“</a:t>
            </a:r>
          </a:p>
          <a:p>
            <a:endParaRPr lang="en-US" dirty="0"/>
          </a:p>
          <a:p>
            <a:r>
              <a:rPr lang="en-US" b="1" dirty="0" err="1"/>
              <a:t>Thursday&amp;Friday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of Things CG</a:t>
            </a:r>
          </a:p>
        </p:txBody>
      </p:sp>
    </p:spTree>
    <p:extLst>
      <p:ext uri="{BB962C8B-B14F-4D97-AF65-F5344CB8AC3E}">
        <p14:creationId xmlns:p14="http://schemas.microsoft.com/office/powerpoint/2010/main" val="1167148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Resources and WG/IG Co-Chairs Contacts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Michael McCool</a:t>
            </a:r>
          </a:p>
          <a:p>
            <a:pPr marL="0" indent="0">
              <a:buNone/>
            </a:pPr>
            <a:r>
              <a:rPr lang="en-US" noProof="0" dirty="0"/>
              <a:t>Principal Engineer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Intel</a:t>
            </a:r>
          </a:p>
          <a:p>
            <a:pPr marL="0" indent="0">
              <a:buNone/>
            </a:pPr>
            <a:r>
              <a:rPr lang="en-US" noProof="0" dirty="0"/>
              <a:t>Technology Pathfinding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2"/>
              </a:rPr>
              <a:t>michael.mccool@intel.com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Dr. Sebastian Kaebisch</a:t>
            </a:r>
          </a:p>
          <a:p>
            <a:pPr marL="0" indent="0">
              <a:buNone/>
            </a:pPr>
            <a:r>
              <a:rPr lang="en-US" noProof="0" dirty="0"/>
              <a:t>Senior Key Expert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Siemens</a:t>
            </a:r>
          </a:p>
          <a:p>
            <a:pPr marL="0" indent="0">
              <a:buNone/>
            </a:pPr>
            <a:r>
              <a:rPr lang="en-US" noProof="0" dirty="0"/>
              <a:t>Technology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>
                <a:hlinkClick r:id="rId3"/>
              </a:rPr>
              <a:t>sebastian.kaebisch@siemens.com</a:t>
            </a:r>
            <a:endParaRPr lang="en-US" noProof="0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838200" y="1310723"/>
            <a:ext cx="10515600" cy="661915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6564E-C20F-9C86-4FCC-002C81EE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Welcome &amp; Hello from Sevilla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C95F0A-FAEB-50D8-560D-18E4AFE15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E5E8D3-1045-52C6-5495-BBBE277B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50431A8-61CD-EF65-5368-C30BEF96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2023-09-14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53C18A-235E-2BB0-3799-424607BF8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794" y="1593823"/>
            <a:ext cx="5858544" cy="43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32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8A0F3-071D-FFC4-EEDE-CE1D786D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Respect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652FCF-51F4-FBB4-5655-B343CA47A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Health Rules: </a:t>
            </a:r>
            <a:r>
              <a:rPr lang="en-US" dirty="0">
                <a:hlinkClick r:id="rId2"/>
              </a:rPr>
              <a:t>https://www.w3.org/2022/09/TPAC/health.html</a:t>
            </a:r>
            <a:endParaRPr lang="en-US" dirty="0"/>
          </a:p>
          <a:p>
            <a:endParaRPr lang="en-US" dirty="0"/>
          </a:p>
          <a:p>
            <a:r>
              <a:rPr lang="en-CA" b="0" i="0" dirty="0">
                <a:solidFill>
                  <a:srgbClr val="000000"/>
                </a:solidFill>
                <a:effectLst/>
                <a:latin typeface="My Lato"/>
              </a:rPr>
              <a:t>Code of Ethics and Professional Conduct: </a:t>
            </a:r>
            <a:r>
              <a:rPr lang="en-CA" b="0" i="0" dirty="0">
                <a:solidFill>
                  <a:srgbClr val="000000"/>
                </a:solidFill>
                <a:effectLst/>
                <a:latin typeface="My Lato"/>
                <a:hlinkClick r:id="rId3"/>
              </a:rPr>
              <a:t>https://www.w3.org/Consortium/cepc/</a:t>
            </a:r>
            <a:endParaRPr lang="en-CA" b="0" i="0" dirty="0">
              <a:solidFill>
                <a:srgbClr val="000000"/>
              </a:solidFill>
              <a:effectLst/>
              <a:latin typeface="My Lato"/>
            </a:endParaRPr>
          </a:p>
          <a:p>
            <a:pPr marL="0" indent="0">
              <a:buNone/>
            </a:pPr>
            <a:endParaRPr lang="en-CA" dirty="0">
              <a:solidFill>
                <a:srgbClr val="000000"/>
              </a:solidFill>
              <a:latin typeface="My Lato"/>
            </a:endParaRPr>
          </a:p>
          <a:p>
            <a:r>
              <a:rPr lang="en-US" dirty="0" err="1"/>
              <a:t>Accessibilty</a:t>
            </a:r>
            <a:r>
              <a:rPr lang="en-US" dirty="0"/>
              <a:t> and Internationalization</a:t>
            </a:r>
          </a:p>
          <a:p>
            <a:endParaRPr lang="en-US" dirty="0">
              <a:solidFill>
                <a:srgbClr val="000000"/>
              </a:solidFill>
              <a:latin typeface="My Lato"/>
            </a:endParaRPr>
          </a:p>
          <a:p>
            <a:r>
              <a:rPr lang="en-CA" dirty="0">
                <a:solidFill>
                  <a:srgbClr val="000000"/>
                </a:solidFill>
                <a:latin typeface="My Lato"/>
              </a:rPr>
              <a:t>Respect the queue</a:t>
            </a:r>
            <a:endParaRPr lang="en-CA" b="0" i="0" dirty="0">
              <a:solidFill>
                <a:srgbClr val="000000"/>
              </a:solidFill>
              <a:effectLst/>
              <a:latin typeface="My Lato"/>
            </a:endParaRPr>
          </a:p>
          <a:p>
            <a:endParaRPr lang="en-CA" dirty="0">
              <a:solidFill>
                <a:srgbClr val="000000"/>
              </a:solidFill>
              <a:latin typeface="My Lato"/>
            </a:endParaRPr>
          </a:p>
          <a:p>
            <a:endParaRPr lang="en-CA" b="0" i="0" dirty="0">
              <a:solidFill>
                <a:srgbClr val="000000"/>
              </a:solidFill>
              <a:effectLst/>
              <a:latin typeface="My Lato"/>
            </a:endParaRPr>
          </a:p>
          <a:p>
            <a:endParaRPr lang="en-CA" b="0" i="0" dirty="0">
              <a:solidFill>
                <a:srgbClr val="000000"/>
              </a:solidFill>
              <a:effectLst/>
              <a:latin typeface="My Lato"/>
            </a:endParaRPr>
          </a:p>
          <a:p>
            <a:pPr marL="0" indent="0" algn="l">
              <a:buNone/>
            </a:pPr>
            <a:endParaRPr lang="en-CA" dirty="0">
              <a:solidFill>
                <a:srgbClr val="000000"/>
              </a:solidFill>
              <a:latin typeface="My Lato"/>
            </a:endParaRPr>
          </a:p>
          <a:p>
            <a:pPr marL="0" indent="0" algn="l">
              <a:buNone/>
            </a:pPr>
            <a:endParaRPr lang="en-CA" b="0" i="0" dirty="0">
              <a:solidFill>
                <a:srgbClr val="000000"/>
              </a:solidFill>
              <a:effectLst/>
              <a:latin typeface="My Lato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8FE2ED-A9BE-DF93-96E8-4D82036A5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92A68D-94DB-A402-F1C9-758EB065F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3</a:t>
            </a:fld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DE547E8-9523-B159-F9E1-2D1BFF734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60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194C-11B4-DF4D-BD5B-07A74B9C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IRC &amp; </a:t>
            </a:r>
            <a:r>
              <a:rPr lang="en-US" noProof="0" dirty="0" err="1"/>
              <a:t>WoT</a:t>
            </a:r>
            <a:r>
              <a:rPr lang="en-US" noProof="0" dirty="0"/>
              <a:t> TPAC Resources &amp;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B15A-EE83-6C46-B3BF-DD4FF849D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IRC</a:t>
            </a:r>
          </a:p>
          <a:p>
            <a:pPr lvl="1"/>
            <a:r>
              <a:rPr lang="en-US" noProof="0" dirty="0"/>
              <a:t>please join #wot</a:t>
            </a:r>
          </a:p>
          <a:p>
            <a:pPr lvl="1"/>
            <a:r>
              <a:rPr lang="en-US" noProof="0" dirty="0">
                <a:hlinkClick r:id="rId2"/>
              </a:rPr>
              <a:t>https://irc.w3.org/?channels=wot</a:t>
            </a:r>
            <a:endParaRPr lang="en-US" noProof="0" dirty="0"/>
          </a:p>
          <a:p>
            <a:pPr lvl="1"/>
            <a:r>
              <a:rPr lang="en-US" dirty="0"/>
              <a:t>Minutes:</a:t>
            </a:r>
          </a:p>
          <a:p>
            <a:pPr lvl="2"/>
            <a:r>
              <a:rPr lang="en-US" dirty="0"/>
              <a:t>Cristiano 1st hour, Daniel 2nd hour, </a:t>
            </a:r>
            <a:r>
              <a:rPr lang="en-US" dirty="0" err="1"/>
              <a:t>Mahda</a:t>
            </a:r>
            <a:r>
              <a:rPr lang="en-US" dirty="0"/>
              <a:t> 3rd hour, </a:t>
            </a:r>
            <a:r>
              <a:rPr lang="en-US" dirty="0" err="1"/>
              <a:t>Kaz</a:t>
            </a:r>
            <a:r>
              <a:rPr lang="en-US" dirty="0"/>
              <a:t> 4th hour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noProof="0" dirty="0"/>
          </a:p>
          <a:p>
            <a:r>
              <a:rPr lang="en-US" noProof="0" dirty="0"/>
              <a:t>Detailed agenda Presentations</a:t>
            </a:r>
          </a:p>
          <a:p>
            <a:pPr lvl="1"/>
            <a:r>
              <a:rPr lang="en-US" noProof="0" dirty="0">
                <a:hlinkClick r:id="rId3"/>
              </a:rPr>
              <a:t>https://github.com/w3c/wot/tree/main/PRESENTATIONS/2023-09-tpac</a:t>
            </a:r>
            <a:endParaRPr lang="en-US" noProof="0" dirty="0"/>
          </a:p>
          <a:p>
            <a:pPr lvl="1"/>
            <a:r>
              <a:rPr lang="en-US" noProof="0" dirty="0"/>
              <a:t>Please upload prior to your session</a:t>
            </a:r>
          </a:p>
          <a:p>
            <a:pPr lvl="1"/>
            <a:r>
              <a:rPr lang="en-US" noProof="0" dirty="0"/>
              <a:t>Please (also) export and upload a PDF version (PDF-only ok)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3E547-66FF-8D41-A445-B9D23F2D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DA42-2970-1B4D-9C1F-77F249CD7467}" type="datetime1">
              <a:rPr lang="en-CA" smtClean="0"/>
              <a:t>2023-09-14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3CDDC-3456-C849-BC93-92466B8A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B2D99-10F9-7144-B8A4-C7301A56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66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194C-11B4-DF4D-BD5B-07A74B9C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Topic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B15A-EE83-6C46-B3BF-DD4FF849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1898"/>
            <a:ext cx="5169061" cy="4878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Thursday (Sep 14) 14:30-18:30</a:t>
            </a:r>
            <a:endParaRPr lang="en-US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noProof="0" dirty="0" err="1"/>
              <a:t>WoT</a:t>
            </a:r>
            <a:r>
              <a:rPr lang="en-US" sz="2400" noProof="0" dirty="0"/>
              <a:t> Overview &amp; TPAC news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noProof="0" dirty="0"/>
              <a:t>Use Case and Requirements Process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noProof="0" dirty="0"/>
              <a:t>Thing Description and Bindings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noProof="0" dirty="0"/>
              <a:t>Discovery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noProof="0" dirty="0"/>
              <a:t>Accessibility  - Joint Meeting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3E547-66FF-8D41-A445-B9D23F2D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DA42-2970-1B4D-9C1F-77F249CD7467}" type="datetime1">
              <a:rPr lang="en-CA" smtClean="0"/>
              <a:t>2023-09-14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3CDDC-3456-C849-BC93-92466B8A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B2D99-10F9-7144-B8A4-C7301A56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5F0BE7-91AF-6646-9347-A1CD0C66A8B2}"/>
              </a:ext>
            </a:extLst>
          </p:cNvPr>
          <p:cNvSpPr txBox="1">
            <a:spLocks/>
          </p:cNvSpPr>
          <p:nvPr/>
        </p:nvSpPr>
        <p:spPr>
          <a:xfrm>
            <a:off x="6184741" y="1298221"/>
            <a:ext cx="5438171" cy="5194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Friday (Sep 15) 14:30-18:30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Outreach (e.g., SDO collaboration)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Security and Privacy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WoT</a:t>
            </a:r>
            <a:r>
              <a:rPr lang="en-US" sz="2400" dirty="0"/>
              <a:t> Profiles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WoT</a:t>
            </a:r>
            <a:r>
              <a:rPr lang="en-US" sz="2400" dirty="0"/>
              <a:t>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New/Commercial Use Cases and Requirements - Joint Meeting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including visitors: PBG, MEIG, Second Screen, Devices and Sensors, </a:t>
            </a:r>
            <a:r>
              <a:rPr lang="en-US" dirty="0" err="1"/>
              <a:t>WoT</a:t>
            </a:r>
            <a:r>
              <a:rPr lang="en-US" dirty="0"/>
              <a:t> CG, </a:t>
            </a:r>
            <a:r>
              <a:rPr lang="en-US" dirty="0" err="1"/>
              <a:t>WoT</a:t>
            </a:r>
            <a:r>
              <a:rPr lang="en-US" dirty="0"/>
              <a:t>-JP CG,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Wrap Up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223995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AC1B2-45F8-2948-A27E-D1F00EF6E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Thursday Sept 12 (4h) </a:t>
            </a:r>
            <a:br>
              <a:rPr lang="en-US" noProof="0" dirty="0"/>
            </a:br>
            <a:r>
              <a:rPr lang="en-US" noProof="0" dirty="0"/>
              <a:t>TPAC 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FF69C-6A82-BF44-BD7D-518DFA442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11" y="2454618"/>
            <a:ext cx="11358525" cy="3901732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14:30-14:45 (15m) </a:t>
            </a:r>
            <a:r>
              <a:rPr lang="en-US" b="1" noProof="0" dirty="0"/>
              <a:t>Opening, Introductions, Joint Session/Breakout reports</a:t>
            </a:r>
            <a:r>
              <a:rPr lang="en-US" noProof="0" dirty="0"/>
              <a:t> (Sebastian)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14:45-15:30 (30m) </a:t>
            </a:r>
            <a:r>
              <a:rPr lang="en-US" b="1" noProof="0" dirty="0"/>
              <a:t>Use Case and Requirements Process </a:t>
            </a:r>
            <a:r>
              <a:rPr lang="en-US" noProof="0" dirty="0"/>
              <a:t>(McCool)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15:30-16:45 (1h15) </a:t>
            </a:r>
            <a:r>
              <a:rPr lang="en-US" b="1" noProof="0" dirty="0"/>
              <a:t>TD and Bindings</a:t>
            </a:r>
            <a:r>
              <a:rPr lang="en-US" noProof="0" dirty="0"/>
              <a:t> (Sebastian, </a:t>
            </a:r>
            <a:r>
              <a:rPr lang="en-US" noProof="0" dirty="0" err="1"/>
              <a:t>Ege</a:t>
            </a:r>
            <a:r>
              <a:rPr lang="en-US" noProof="0" dirty="0"/>
              <a:t>, </a:t>
            </a:r>
            <a:r>
              <a:rPr lang="en-US" noProof="0" dirty="0" err="1"/>
              <a:t>Koster</a:t>
            </a:r>
            <a:r>
              <a:rPr lang="en-US" noProof="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16:45-17:00 (15m) </a:t>
            </a:r>
            <a:r>
              <a:rPr lang="en-US" b="1" noProof="0" dirty="0"/>
              <a:t>Break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17:00-17:25 (25m) </a:t>
            </a:r>
            <a:r>
              <a:rPr lang="en-US" b="1" noProof="0" dirty="0"/>
              <a:t>Discovery</a:t>
            </a:r>
            <a:r>
              <a:rPr lang="en-US" noProof="0" dirty="0"/>
              <a:t> (McCool)</a:t>
            </a:r>
          </a:p>
          <a:p>
            <a:r>
              <a:rPr lang="en-US" noProof="0" dirty="0"/>
              <a:t>17:25-17:30 (5min) </a:t>
            </a:r>
            <a:r>
              <a:rPr lang="en-US" noProof="0" dirty="0">
                <a:highlight>
                  <a:srgbClr val="FFFF00"/>
                </a:highlight>
                <a:sym typeface="Wingdings" pitchFamily="2" charset="2"/>
              </a:rPr>
              <a:t>Move to room Utrera (1</a:t>
            </a:r>
            <a:r>
              <a:rPr lang="en-US" baseline="30000" noProof="0" dirty="0">
                <a:highlight>
                  <a:srgbClr val="FFFF00"/>
                </a:highlight>
                <a:sym typeface="Wingdings" pitchFamily="2" charset="2"/>
              </a:rPr>
              <a:t>st</a:t>
            </a:r>
            <a:r>
              <a:rPr lang="en-US" noProof="0" dirty="0">
                <a:highlight>
                  <a:srgbClr val="FFFF00"/>
                </a:highlight>
                <a:sym typeface="Wingdings" pitchFamily="2" charset="2"/>
              </a:rPr>
              <a:t> floor)</a:t>
            </a:r>
            <a:endParaRPr lang="en-US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17:30-18:30 (1h) </a:t>
            </a:r>
            <a:r>
              <a:rPr lang="en-US" b="1" noProof="0" dirty="0"/>
              <a:t>Accessibility</a:t>
            </a:r>
            <a:r>
              <a:rPr lang="en-US" noProof="0" dirty="0"/>
              <a:t> (McCool) – Joint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After the meeting: </a:t>
            </a:r>
            <a:r>
              <a:rPr lang="en-US" b="1" noProof="0" dirty="0"/>
              <a:t>Group Photo at terrace</a:t>
            </a:r>
            <a:br>
              <a:rPr lang="en-US" noProof="0" dirty="0">
                <a:solidFill>
                  <a:srgbClr val="252525"/>
                </a:solidFill>
                <a:latin typeface="Arial" panose="020B0604020202020204" pitchFamily="34" charset="0"/>
              </a:rPr>
            </a:br>
            <a:endParaRPr lang="en-US" noProof="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i="0" noProof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E08F9-3889-484E-ABFE-0CCE8E0DE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B4AA3-6A90-5E44-813A-B5C757467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8EF2E26-2E74-6A4E-A6A6-F98317EB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2023-09-14</a:t>
            </a:fld>
            <a:endParaRPr lang="en-US"/>
          </a:p>
        </p:txBody>
      </p:sp>
      <p:pic>
        <p:nvPicPr>
          <p:cNvPr id="8" name="Grafik 7" descr="Kamera Silhouette">
            <a:extLst>
              <a:ext uri="{FF2B5EF4-FFF2-40B4-BE49-F238E27FC236}">
                <a16:creationId xmlns:a16="http://schemas.microsoft.com/office/drawing/2014/main" id="{08CDF3CE-83D1-3614-430B-7EC67AE12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1443" y="5417193"/>
            <a:ext cx="939157" cy="93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70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B7CF7-1927-36A8-8120-143AB44A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WoT</a:t>
            </a:r>
            <a:r>
              <a:rPr lang="en-US" noProof="0" dirty="0"/>
              <a:t> Dinner Tonight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375342-45DC-6816-6134-E9C975351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222"/>
            <a:ext cx="10053577" cy="4878741"/>
          </a:xfrm>
        </p:spPr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r>
              <a:rPr lang="en-US" noProof="0" dirty="0"/>
              <a:t>Meeting point: </a:t>
            </a:r>
          </a:p>
          <a:p>
            <a:pPr lvl="1"/>
            <a:r>
              <a:rPr lang="en-US" b="0" i="0" u="none" strike="noStrike" noProof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Melia Seville </a:t>
            </a:r>
            <a:r>
              <a:rPr lang="en-US" noProof="0" dirty="0"/>
              <a:t>at </a:t>
            </a:r>
            <a:r>
              <a:rPr lang="en-US" noProof="0" dirty="0">
                <a:solidFill>
                  <a:srgbClr val="212121"/>
                </a:solidFill>
                <a:latin typeface="Calibri" panose="020F0502020204030204" pitchFamily="34" charset="0"/>
              </a:rPr>
              <a:t>7</a:t>
            </a:r>
            <a:r>
              <a:rPr lang="en-US" b="0" i="0" u="none" strike="noStrike" noProof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:30pm</a:t>
            </a:r>
          </a:p>
          <a:p>
            <a:pPr lvl="1"/>
            <a:r>
              <a:rPr lang="en-US" noProof="0" dirty="0">
                <a:solidFill>
                  <a:srgbClr val="212121"/>
                </a:solidFill>
                <a:latin typeface="Calibri" panose="020F0502020204030204" pitchFamily="34" charset="0"/>
              </a:rPr>
              <a:t>Restaurant: 8pm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Restaurant: Corral del Agua </a:t>
            </a:r>
            <a:br>
              <a:rPr lang="en-US" noProof="0" dirty="0"/>
            </a:br>
            <a:r>
              <a:rPr lang="en-US" noProof="0" dirty="0">
                <a:hlinkClick r:id="rId3"/>
              </a:rPr>
              <a:t>http://corraldelagua.es/?lang=en</a:t>
            </a:r>
            <a:br>
              <a:rPr lang="en-US" noProof="0" dirty="0"/>
            </a:br>
            <a:r>
              <a:rPr lang="en-US" noProof="0" dirty="0">
                <a:hlinkClick r:id="rId4"/>
              </a:rPr>
              <a:t>https://goo.gl/maps/ZafraZzEX8NqiCha7</a:t>
            </a: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E2956C-0A7B-A799-7A8E-E5F895860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5287BF-730F-FB81-77D5-CC5042C41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7</a:t>
            </a:fld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26702F0-54ED-4DFB-4C33-703360907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2023-09-14</a:t>
            </a:fld>
            <a:endParaRPr lang="en-US"/>
          </a:p>
        </p:txBody>
      </p:sp>
      <p:pic>
        <p:nvPicPr>
          <p:cNvPr id="8" name="Grafik 7" descr="Restaurant mit einfarbiger Füllung">
            <a:extLst>
              <a:ext uri="{FF2B5EF4-FFF2-40B4-BE49-F238E27FC236}">
                <a16:creationId xmlns:a16="http://schemas.microsoft.com/office/drawing/2014/main" id="{7A420EC4-6895-7EE9-A70C-10968C25F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5198" y="1831013"/>
            <a:ext cx="1906579" cy="19065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7635316-400F-B32B-8DAC-C56046C339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50" b="5746"/>
          <a:stretch/>
        </p:blipFill>
        <p:spPr>
          <a:xfrm>
            <a:off x="8254444" y="4234306"/>
            <a:ext cx="3099356" cy="194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12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W3C </a:t>
            </a:r>
            <a:r>
              <a:rPr lang="en-US" noProof="0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WoT</a:t>
            </a:r>
            <a:r>
              <a:rPr lang="en-US" noProof="0" dirty="0">
                <a:ea typeface="Intel Clear Pro" panose="020B0804020202060201" pitchFamily="34" charset="0"/>
                <a:cs typeface="Intel Clear Pro" panose="020B0804020202060201" pitchFamily="34" charset="0"/>
              </a:rPr>
              <a:t> in a Nutshell</a:t>
            </a: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413967" y="1053973"/>
            <a:ext cx="11238088" cy="1820241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b="1" dirty="0">
                <a:ea typeface="Intel Clear" panose="020B0604020203020204" pitchFamily="34" charset="0"/>
                <a:cs typeface="Intel Clear" panose="020B0604020203020204" pitchFamily="34" charset="0"/>
              </a:rPr>
              <a:t>IoT Challenges</a:t>
            </a: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: </a:t>
            </a:r>
          </a:p>
          <a:p>
            <a:pPr marL="742790" lvl="1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heterogenous device landscape (sensors, actuators, communication protocols, data models, security constraints, …)</a:t>
            </a:r>
          </a:p>
          <a:p>
            <a:pPr marL="742790" lvl="1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Time &amp; cost-intensive IoT onboarding and application development</a:t>
            </a:r>
          </a:p>
          <a:p>
            <a:pPr marL="742790" lvl="1" indent="-285590" defTabSz="913889">
              <a:buFont typeface="Arial" panose="020B0604020202020204" pitchFamily="34" charset="0"/>
              <a:buChar char="•"/>
            </a:pPr>
            <a:endParaRPr lang="en-US" altLang="ja-JP" sz="2800" dirty="0"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b="1" dirty="0" err="1">
                <a:ea typeface="Intel Clear" panose="020B0604020203020204" pitchFamily="34" charset="0"/>
                <a:cs typeface="Intel Clear" panose="020B0604020203020204" pitchFamily="34" charset="0"/>
              </a:rPr>
              <a:t>WoT</a:t>
            </a:r>
            <a:r>
              <a:rPr lang="en-US" altLang="ja-JP" sz="2800" b="1" dirty="0">
                <a:ea typeface="Intel Clear" panose="020B0604020203020204" pitchFamily="34" charset="0"/>
                <a:cs typeface="Intel Clear" panose="020B0604020203020204" pitchFamily="34" charset="0"/>
              </a:rPr>
              <a:t> WG goal:</a:t>
            </a: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 Adapting web paradigm to IoT and provide building blocks such as Thing Description (TD), API, Discovery, etc.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CDFD56-EC50-9640-A2A4-2F5FCBC2D9A3}"/>
              </a:ext>
            </a:extLst>
          </p:cNvPr>
          <p:cNvGrpSpPr/>
          <p:nvPr/>
        </p:nvGrpSpPr>
        <p:grpSpPr>
          <a:xfrm>
            <a:off x="413967" y="3066415"/>
            <a:ext cx="4993610" cy="2951687"/>
            <a:chOff x="2346406" y="1203598"/>
            <a:chExt cx="5748715" cy="3528392"/>
          </a:xfrm>
        </p:grpSpPr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BDCEA414-65BB-7342-8F2F-A728CD2B92A7}"/>
                </a:ext>
              </a:extLst>
            </p:cNvPr>
            <p:cNvSpPr txBox="1"/>
            <p:nvPr/>
          </p:nvSpPr>
          <p:spPr>
            <a:xfrm>
              <a:off x="6275862" y="1203598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Isosceles Triangle 104">
              <a:extLst>
                <a:ext uri="{FF2B5EF4-FFF2-40B4-BE49-F238E27FC236}">
                  <a16:creationId xmlns:a16="http://schemas.microsoft.com/office/drawing/2014/main" id="{1689EEB5-90C7-C648-8139-9160FEAFE4CA}"/>
                </a:ext>
              </a:extLst>
            </p:cNvPr>
            <p:cNvSpPr/>
            <p:nvPr/>
          </p:nvSpPr>
          <p:spPr bwMode="auto">
            <a:xfrm>
              <a:off x="2346406" y="2139254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Isosceles Triangle 103">
              <a:extLst>
                <a:ext uri="{FF2B5EF4-FFF2-40B4-BE49-F238E27FC236}">
                  <a16:creationId xmlns:a16="http://schemas.microsoft.com/office/drawing/2014/main" id="{4B7A0731-CCFF-B844-825C-3F95AAAE1312}"/>
                </a:ext>
              </a:extLst>
            </p:cNvPr>
            <p:cNvSpPr/>
            <p:nvPr/>
          </p:nvSpPr>
          <p:spPr bwMode="auto">
            <a:xfrm>
              <a:off x="2467617" y="2124247"/>
              <a:ext cx="5542420" cy="951571"/>
            </a:xfrm>
            <a:prstGeom prst="triangle">
              <a:avLst>
                <a:gd name="adj" fmla="val 47178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70B4F1-DEC9-3B4B-91C4-1B7000BC92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7125" y="3831831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1" name="Graphic 16" descr="Browser window">
              <a:extLst>
                <a:ext uri="{FF2B5EF4-FFF2-40B4-BE49-F238E27FC236}">
                  <a16:creationId xmlns:a16="http://schemas.microsoft.com/office/drawing/2014/main" id="{FCC6763A-A9C1-0D49-9C17-284E7054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5840" y="1376176"/>
              <a:ext cx="705532" cy="794023"/>
            </a:xfrm>
            <a:prstGeom prst="rect">
              <a:avLst/>
            </a:prstGeom>
          </p:spPr>
        </p:pic>
        <p:pic>
          <p:nvPicPr>
            <p:cNvPr id="12" name="Graphic 20" descr="Browser window">
              <a:extLst>
                <a:ext uri="{FF2B5EF4-FFF2-40B4-BE49-F238E27FC236}">
                  <a16:creationId xmlns:a16="http://schemas.microsoft.com/office/drawing/2014/main" id="{1DDAD91C-FF8D-B847-A247-B67CE6C0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6896" y="1376176"/>
              <a:ext cx="705532" cy="794023"/>
            </a:xfrm>
            <a:prstGeom prst="rect">
              <a:avLst/>
            </a:prstGeom>
          </p:spPr>
        </p:pic>
        <p:pic>
          <p:nvPicPr>
            <p:cNvPr id="13" name="Graphic 21" descr="Browser window">
              <a:extLst>
                <a:ext uri="{FF2B5EF4-FFF2-40B4-BE49-F238E27FC236}">
                  <a16:creationId xmlns:a16="http://schemas.microsoft.com/office/drawing/2014/main" id="{BF48234C-67C6-DE4B-8568-6452F52C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014" y="1343332"/>
              <a:ext cx="705532" cy="794023"/>
            </a:xfrm>
            <a:prstGeom prst="rect">
              <a:avLst/>
            </a:prstGeom>
          </p:spPr>
        </p:pic>
        <p:sp>
          <p:nvSpPr>
            <p:cNvPr id="14" name="Isosceles Triangle 140">
              <a:extLst>
                <a:ext uri="{FF2B5EF4-FFF2-40B4-BE49-F238E27FC236}">
                  <a16:creationId xmlns:a16="http://schemas.microsoft.com/office/drawing/2014/main" id="{A4EF4E1A-B649-DF48-8E75-54260D837A0F}"/>
                </a:ext>
              </a:extLst>
            </p:cNvPr>
            <p:cNvSpPr/>
            <p:nvPr/>
          </p:nvSpPr>
          <p:spPr bwMode="auto">
            <a:xfrm flipH="1">
              <a:off x="2469612" y="2115362"/>
              <a:ext cx="5542420" cy="951571"/>
            </a:xfrm>
            <a:prstGeom prst="triangle">
              <a:avLst>
                <a:gd name="adj" fmla="val 8883"/>
              </a:avLst>
            </a:prstGeom>
            <a:solidFill>
              <a:schemeClr val="accent5">
                <a:lumMod val="75000"/>
                <a:alpha val="49020"/>
              </a:schemeClr>
            </a:solidFill>
            <a:ln>
              <a:noFill/>
            </a:ln>
            <a:effectLst/>
          </p:spPr>
          <p:txBody>
            <a:bodyPr wrap="square" lIns="107974" tIns="53987" rIns="107974" bIns="53987" numCol="1" spcCol="96026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Textfeld 11">
              <a:extLst>
                <a:ext uri="{FF2B5EF4-FFF2-40B4-BE49-F238E27FC236}">
                  <a16:creationId xmlns:a16="http://schemas.microsoft.com/office/drawing/2014/main" id="{C0B63DF8-8DE0-904F-8F2C-910EFF81B85D}"/>
                </a:ext>
              </a:extLst>
            </p:cNvPr>
            <p:cNvSpPr txBox="1"/>
            <p:nvPr/>
          </p:nvSpPr>
          <p:spPr>
            <a:xfrm>
              <a:off x="2833942" y="1676669"/>
              <a:ext cx="497469" cy="459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6" name="Textfeld 12">
              <a:extLst>
                <a:ext uri="{FF2B5EF4-FFF2-40B4-BE49-F238E27FC236}">
                  <a16:creationId xmlns:a16="http://schemas.microsoft.com/office/drawing/2014/main" id="{677B9DE9-24F5-2640-BB57-E9BCB7F7FB99}"/>
                </a:ext>
              </a:extLst>
            </p:cNvPr>
            <p:cNvSpPr txBox="1"/>
            <p:nvPr/>
          </p:nvSpPr>
          <p:spPr>
            <a:xfrm>
              <a:off x="5028067" y="1676669"/>
              <a:ext cx="552044" cy="463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E3C8D9A-8352-0E45-A049-9A29C84DDA22}"/>
                </a:ext>
              </a:extLst>
            </p:cNvPr>
            <p:cNvSpPr txBox="1"/>
            <p:nvPr/>
          </p:nvSpPr>
          <p:spPr>
            <a:xfrm>
              <a:off x="7422191" y="1666789"/>
              <a:ext cx="498350" cy="45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b="1" dirty="0">
                <a:solidFill>
                  <a:srgbClr val="879628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8" name="Textfeld 14">
              <a:extLst>
                <a:ext uri="{FF2B5EF4-FFF2-40B4-BE49-F238E27FC236}">
                  <a16:creationId xmlns:a16="http://schemas.microsoft.com/office/drawing/2014/main" id="{4EBA7673-3724-3E49-9455-3CE2A610259E}"/>
                </a:ext>
              </a:extLst>
            </p:cNvPr>
            <p:cNvSpPr txBox="1"/>
            <p:nvPr/>
          </p:nvSpPr>
          <p:spPr>
            <a:xfrm>
              <a:off x="6496767" y="1349052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9" name="Grafik 15" descr="Thermometer mit einfarbiger Füllung">
              <a:extLst>
                <a:ext uri="{FF2B5EF4-FFF2-40B4-BE49-F238E27FC236}">
                  <a16:creationId xmlns:a16="http://schemas.microsoft.com/office/drawing/2014/main" id="{6C51629F-BEE4-3A42-97CB-F0D7D76C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7617" y="3745582"/>
              <a:ext cx="914400" cy="914400"/>
            </a:xfrm>
            <a:prstGeom prst="rect">
              <a:avLst/>
            </a:prstGeom>
          </p:spPr>
        </p:pic>
        <p:pic>
          <p:nvPicPr>
            <p:cNvPr id="20" name="Grafik 16" descr="Drahtlosrouter mit einfarbiger Füllung">
              <a:extLst>
                <a:ext uri="{FF2B5EF4-FFF2-40B4-BE49-F238E27FC236}">
                  <a16:creationId xmlns:a16="http://schemas.microsoft.com/office/drawing/2014/main" id="{CB03755B-235C-2F46-863F-D48179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2043" y="3817590"/>
              <a:ext cx="914400" cy="914400"/>
            </a:xfrm>
            <a:prstGeom prst="rect">
              <a:avLst/>
            </a:prstGeom>
          </p:spPr>
        </p:pic>
        <p:sp>
          <p:nvSpPr>
            <p:cNvPr id="21" name="Textfeld 17">
              <a:extLst>
                <a:ext uri="{FF2B5EF4-FFF2-40B4-BE49-F238E27FC236}">
                  <a16:creationId xmlns:a16="http://schemas.microsoft.com/office/drawing/2014/main" id="{4DCFF913-6A00-884E-92C9-E7E3A22CFA19}"/>
                </a:ext>
              </a:extLst>
            </p:cNvPr>
            <p:cNvSpPr txBox="1"/>
            <p:nvPr/>
          </p:nvSpPr>
          <p:spPr>
            <a:xfrm>
              <a:off x="2469761" y="325857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22" name="Textfeld 18">
              <a:extLst>
                <a:ext uri="{FF2B5EF4-FFF2-40B4-BE49-F238E27FC236}">
                  <a16:creationId xmlns:a16="http://schemas.microsoft.com/office/drawing/2014/main" id="{FDAE87B4-4A69-8B48-8565-7F8C3D50E5FC}"/>
                </a:ext>
              </a:extLst>
            </p:cNvPr>
            <p:cNvSpPr txBox="1"/>
            <p:nvPr/>
          </p:nvSpPr>
          <p:spPr>
            <a:xfrm>
              <a:off x="3024096" y="310807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23" name="Textfeld 19">
              <a:extLst>
                <a:ext uri="{FF2B5EF4-FFF2-40B4-BE49-F238E27FC236}">
                  <a16:creationId xmlns:a16="http://schemas.microsoft.com/office/drawing/2014/main" id="{DA69FE69-22BB-B54A-B9C1-F89B82564EFE}"/>
                </a:ext>
              </a:extLst>
            </p:cNvPr>
            <p:cNvSpPr txBox="1"/>
            <p:nvPr/>
          </p:nvSpPr>
          <p:spPr>
            <a:xfrm>
              <a:off x="3488592" y="339813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4FDBCDB0-1BFE-FD4E-BA85-4972333D44EE}"/>
                </a:ext>
              </a:extLst>
            </p:cNvPr>
            <p:cNvSpPr txBox="1"/>
            <p:nvPr/>
          </p:nvSpPr>
          <p:spPr>
            <a:xfrm>
              <a:off x="5227598" y="3176819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0FEEAD6E-C39D-A244-BE5E-E197CAD6425A}"/>
                </a:ext>
              </a:extLst>
            </p:cNvPr>
            <p:cNvSpPr txBox="1"/>
            <p:nvPr/>
          </p:nvSpPr>
          <p:spPr>
            <a:xfrm>
              <a:off x="7385802" y="345663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11FEDA96-CFC9-CA40-B010-406909D2BDD3}"/>
                </a:ext>
              </a:extLst>
            </p:cNvPr>
            <p:cNvSpPr txBox="1"/>
            <p:nvPr/>
          </p:nvSpPr>
          <p:spPr>
            <a:xfrm>
              <a:off x="5994878" y="3425945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27" name="Textfeld 23">
              <a:extLst>
                <a:ext uri="{FF2B5EF4-FFF2-40B4-BE49-F238E27FC236}">
                  <a16:creationId xmlns:a16="http://schemas.microsoft.com/office/drawing/2014/main" id="{F532D2ED-5CE6-9947-93CC-26E58086FAF6}"/>
                </a:ext>
              </a:extLst>
            </p:cNvPr>
            <p:cNvSpPr txBox="1"/>
            <p:nvPr/>
          </p:nvSpPr>
          <p:spPr>
            <a:xfrm>
              <a:off x="4286063" y="3104607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28" name="Textfeld 24">
              <a:extLst>
                <a:ext uri="{FF2B5EF4-FFF2-40B4-BE49-F238E27FC236}">
                  <a16:creationId xmlns:a16="http://schemas.microsoft.com/office/drawing/2014/main" id="{EEA223CD-1ABC-AE41-94D6-95AB104AA831}"/>
                </a:ext>
              </a:extLst>
            </p:cNvPr>
            <p:cNvSpPr txBox="1"/>
            <p:nvPr/>
          </p:nvSpPr>
          <p:spPr>
            <a:xfrm>
              <a:off x="5027744" y="345333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29" name="Textfeld 25">
              <a:extLst>
                <a:ext uri="{FF2B5EF4-FFF2-40B4-BE49-F238E27FC236}">
                  <a16:creationId xmlns:a16="http://schemas.microsoft.com/office/drawing/2014/main" id="{8056C538-3A13-6D43-9862-867DACC459E6}"/>
                </a:ext>
              </a:extLst>
            </p:cNvPr>
            <p:cNvSpPr txBox="1"/>
            <p:nvPr/>
          </p:nvSpPr>
          <p:spPr>
            <a:xfrm>
              <a:off x="6147095" y="314611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feld 26">
              <a:extLst>
                <a:ext uri="{FF2B5EF4-FFF2-40B4-BE49-F238E27FC236}">
                  <a16:creationId xmlns:a16="http://schemas.microsoft.com/office/drawing/2014/main" id="{6979192D-40C5-7B4B-BC06-2A3AC550B371}"/>
                </a:ext>
              </a:extLst>
            </p:cNvPr>
            <p:cNvSpPr txBox="1"/>
            <p:nvPr/>
          </p:nvSpPr>
          <p:spPr>
            <a:xfrm>
              <a:off x="2918165" y="33402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31" name="Textfeld 27">
              <a:extLst>
                <a:ext uri="{FF2B5EF4-FFF2-40B4-BE49-F238E27FC236}">
                  <a16:creationId xmlns:a16="http://schemas.microsoft.com/office/drawing/2014/main" id="{B34FE049-55F2-E54C-9B3D-BA2E7CDFABFE}"/>
                </a:ext>
              </a:extLst>
            </p:cNvPr>
            <p:cNvSpPr txBox="1"/>
            <p:nvPr/>
          </p:nvSpPr>
          <p:spPr>
            <a:xfrm>
              <a:off x="5653001" y="326092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32" name="Textfeld 28">
              <a:extLst>
                <a:ext uri="{FF2B5EF4-FFF2-40B4-BE49-F238E27FC236}">
                  <a16:creationId xmlns:a16="http://schemas.microsoft.com/office/drawing/2014/main" id="{3E1F0715-2773-3D44-B730-33E0587F5DE1}"/>
                </a:ext>
              </a:extLst>
            </p:cNvPr>
            <p:cNvSpPr txBox="1"/>
            <p:nvPr/>
          </p:nvSpPr>
          <p:spPr>
            <a:xfrm>
              <a:off x="7682531" y="3170008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33" name="Textfeld 29">
              <a:extLst>
                <a:ext uri="{FF2B5EF4-FFF2-40B4-BE49-F238E27FC236}">
                  <a16:creationId xmlns:a16="http://schemas.microsoft.com/office/drawing/2014/main" id="{3930843C-78C5-2C41-8357-BCB3C0F304B9}"/>
                </a:ext>
              </a:extLst>
            </p:cNvPr>
            <p:cNvSpPr txBox="1"/>
            <p:nvPr/>
          </p:nvSpPr>
          <p:spPr>
            <a:xfrm>
              <a:off x="4518726" y="33071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34" name="Textfeld 30">
              <a:extLst>
                <a:ext uri="{FF2B5EF4-FFF2-40B4-BE49-F238E27FC236}">
                  <a16:creationId xmlns:a16="http://schemas.microsoft.com/office/drawing/2014/main" id="{957FBC25-77EB-D94A-B3D3-F75562F526AF}"/>
                </a:ext>
              </a:extLst>
            </p:cNvPr>
            <p:cNvSpPr txBox="1"/>
            <p:nvPr/>
          </p:nvSpPr>
          <p:spPr>
            <a:xfrm>
              <a:off x="3579059" y="3199161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35" name="Textfeld 31">
              <a:extLst>
                <a:ext uri="{FF2B5EF4-FFF2-40B4-BE49-F238E27FC236}">
                  <a16:creationId xmlns:a16="http://schemas.microsoft.com/office/drawing/2014/main" id="{BDA9C6BB-E0BE-6448-BAEA-AE1913499A45}"/>
                </a:ext>
              </a:extLst>
            </p:cNvPr>
            <p:cNvSpPr txBox="1"/>
            <p:nvPr/>
          </p:nvSpPr>
          <p:spPr>
            <a:xfrm>
              <a:off x="6723771" y="336676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36" name="Textfeld 32">
              <a:extLst>
                <a:ext uri="{FF2B5EF4-FFF2-40B4-BE49-F238E27FC236}">
                  <a16:creationId xmlns:a16="http://schemas.microsoft.com/office/drawing/2014/main" id="{2F5B7F1E-67E3-1043-AA23-882CE46D5112}"/>
                </a:ext>
              </a:extLst>
            </p:cNvPr>
            <p:cNvSpPr txBox="1"/>
            <p:nvPr/>
          </p:nvSpPr>
          <p:spPr>
            <a:xfrm>
              <a:off x="7102174" y="317262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37" name="Textfeld 33">
              <a:extLst>
                <a:ext uri="{FF2B5EF4-FFF2-40B4-BE49-F238E27FC236}">
                  <a16:creationId xmlns:a16="http://schemas.microsoft.com/office/drawing/2014/main" id="{903E8405-11C2-7042-AEF8-A79660303DA7}"/>
                </a:ext>
              </a:extLst>
            </p:cNvPr>
            <p:cNvSpPr txBox="1"/>
            <p:nvPr/>
          </p:nvSpPr>
          <p:spPr>
            <a:xfrm>
              <a:off x="4863091" y="3112578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45E865B-370E-5F42-AD74-51956B424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81550" y="4038465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68A855-9B3C-8C46-816E-8EB159DA41E5}"/>
              </a:ext>
            </a:extLst>
          </p:cNvPr>
          <p:cNvGrpSpPr/>
          <p:nvPr/>
        </p:nvGrpSpPr>
        <p:grpSpPr>
          <a:xfrm>
            <a:off x="6415335" y="3097964"/>
            <a:ext cx="5551198" cy="3054459"/>
            <a:chOff x="2365990" y="1576418"/>
            <a:chExt cx="5799671" cy="3250924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37F8F63E-88F4-964C-815D-4C47B168BCBF}"/>
                </a:ext>
              </a:extLst>
            </p:cNvPr>
            <p:cNvSpPr/>
            <p:nvPr/>
          </p:nvSpPr>
          <p:spPr bwMode="auto">
            <a:xfrm>
              <a:off x="2422418" y="2250233"/>
              <a:ext cx="5460078" cy="962455"/>
            </a:xfrm>
            <a:custGeom>
              <a:avLst/>
              <a:gdLst>
                <a:gd name="connsiteX0" fmla="*/ 0 w 6966370"/>
                <a:gd name="connsiteY0" fmla="*/ 0 h 1936147"/>
                <a:gd name="connsiteX1" fmla="*/ 6966370 w 6966370"/>
                <a:gd name="connsiteY1" fmla="*/ 0 h 1936147"/>
                <a:gd name="connsiteX2" fmla="*/ 6966370 w 6966370"/>
                <a:gd name="connsiteY2" fmla="*/ 1936147 h 1936147"/>
                <a:gd name="connsiteX3" fmla="*/ 0 w 6966370"/>
                <a:gd name="connsiteY3" fmla="*/ 1936147 h 1936147"/>
                <a:gd name="connsiteX4" fmla="*/ 0 w 6966370"/>
                <a:gd name="connsiteY4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6966381 w 6966381"/>
                <a:gd name="connsiteY2" fmla="*/ 1936147 h 1936147"/>
                <a:gd name="connsiteX3" fmla="*/ 11 w 6966381"/>
                <a:gd name="connsiteY3" fmla="*/ 1936147 h 1936147"/>
                <a:gd name="connsiteX4" fmla="*/ 2138899 w 6966381"/>
                <a:gd name="connsiteY4" fmla="*/ 956292 h 1936147"/>
                <a:gd name="connsiteX5" fmla="*/ 11 w 6966381"/>
                <a:gd name="connsiteY5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138899 w 6966381"/>
                <a:gd name="connsiteY5" fmla="*/ 95629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744940 w 6966381"/>
                <a:gd name="connsiteY2" fmla="*/ 104011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  <a:gd name="connsiteX0" fmla="*/ 11 w 6966381"/>
                <a:gd name="connsiteY0" fmla="*/ 0 h 1936147"/>
                <a:gd name="connsiteX1" fmla="*/ 6966381 w 6966381"/>
                <a:gd name="connsiteY1" fmla="*/ 0 h 1936147"/>
                <a:gd name="connsiteX2" fmla="*/ 4036280 w 6966381"/>
                <a:gd name="connsiteY2" fmla="*/ 727692 h 1936147"/>
                <a:gd name="connsiteX3" fmla="*/ 6966381 w 6966381"/>
                <a:gd name="connsiteY3" fmla="*/ 1936147 h 1936147"/>
                <a:gd name="connsiteX4" fmla="*/ 11 w 6966381"/>
                <a:gd name="connsiteY4" fmla="*/ 1936147 h 1936147"/>
                <a:gd name="connsiteX5" fmla="*/ 2550379 w 6966381"/>
                <a:gd name="connsiteY5" fmla="*/ 720072 h 1936147"/>
                <a:gd name="connsiteX6" fmla="*/ 11 w 6966381"/>
                <a:gd name="connsiteY6" fmla="*/ 0 h 19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81" h="1936147">
                  <a:moveTo>
                    <a:pt x="11" y="0"/>
                  </a:moveTo>
                  <a:lnTo>
                    <a:pt x="6966381" y="0"/>
                  </a:lnTo>
                  <a:cubicBezTo>
                    <a:pt x="6965041" y="328924"/>
                    <a:pt x="4034940" y="223274"/>
                    <a:pt x="4036280" y="727692"/>
                  </a:cubicBezTo>
                  <a:cubicBezTo>
                    <a:pt x="4037620" y="1232110"/>
                    <a:pt x="6225901" y="1637469"/>
                    <a:pt x="6966381" y="1936147"/>
                  </a:cubicBezTo>
                  <a:lnTo>
                    <a:pt x="11" y="1936147"/>
                  </a:lnTo>
                  <a:cubicBezTo>
                    <a:pt x="-5846" y="1609529"/>
                    <a:pt x="2562302" y="1198856"/>
                    <a:pt x="2550379" y="720072"/>
                  </a:cubicBezTo>
                  <a:cubicBezTo>
                    <a:pt x="2538456" y="241288"/>
                    <a:pt x="712974" y="318764"/>
                    <a:pt x="11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980"/>
              </a:scheme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1" name="Graphic 16" descr="Browser window">
              <a:extLst>
                <a:ext uri="{FF2B5EF4-FFF2-40B4-BE49-F238E27FC236}">
                  <a16:creationId xmlns:a16="http://schemas.microsoft.com/office/drawing/2014/main" id="{51AF35F5-40FC-FD4B-B834-166539E2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5990" y="1576418"/>
              <a:ext cx="702284" cy="657431"/>
            </a:xfrm>
            <a:prstGeom prst="rect">
              <a:avLst/>
            </a:prstGeom>
          </p:spPr>
        </p:pic>
        <p:pic>
          <p:nvPicPr>
            <p:cNvPr id="42" name="Graphic 20" descr="Browser window">
              <a:extLst>
                <a:ext uri="{FF2B5EF4-FFF2-40B4-BE49-F238E27FC236}">
                  <a16:creationId xmlns:a16="http://schemas.microsoft.com/office/drawing/2014/main" id="{DC443AFE-7ED4-F34C-A15F-E3ECF34C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1323" y="1576418"/>
              <a:ext cx="702284" cy="657431"/>
            </a:xfrm>
            <a:prstGeom prst="rect">
              <a:avLst/>
            </a:prstGeom>
          </p:spPr>
        </p:pic>
        <p:pic>
          <p:nvPicPr>
            <p:cNvPr id="43" name="Graphic 21" descr="Browser window">
              <a:extLst>
                <a:ext uri="{FF2B5EF4-FFF2-40B4-BE49-F238E27FC236}">
                  <a16:creationId xmlns:a16="http://schemas.microsoft.com/office/drawing/2014/main" id="{4454C5C8-4968-F241-AC59-9E2FFC0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6652" y="1580715"/>
              <a:ext cx="702284" cy="657431"/>
            </a:xfrm>
            <a:prstGeom prst="rect">
              <a:avLst/>
            </a:prstGeom>
          </p:spPr>
        </p:pic>
        <p:sp>
          <p:nvSpPr>
            <p:cNvPr id="44" name="Textfeld 7">
              <a:extLst>
                <a:ext uri="{FF2B5EF4-FFF2-40B4-BE49-F238E27FC236}">
                  <a16:creationId xmlns:a16="http://schemas.microsoft.com/office/drawing/2014/main" id="{B3840F94-6214-C346-8166-3F67C075797E}"/>
                </a:ext>
              </a:extLst>
            </p:cNvPr>
            <p:cNvSpPr txBox="1"/>
            <p:nvPr/>
          </p:nvSpPr>
          <p:spPr>
            <a:xfrm>
              <a:off x="2544398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5" name="Textfeld 8">
              <a:extLst>
                <a:ext uri="{FF2B5EF4-FFF2-40B4-BE49-F238E27FC236}">
                  <a16:creationId xmlns:a16="http://schemas.microsoft.com/office/drawing/2014/main" id="{0F617C7B-7A7B-2446-9FC2-4B0E02888BEB}"/>
                </a:ext>
              </a:extLst>
            </p:cNvPr>
            <p:cNvSpPr txBox="1"/>
            <p:nvPr/>
          </p:nvSpPr>
          <p:spPr>
            <a:xfrm>
              <a:off x="4987406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6" name="Textfeld 9">
              <a:extLst>
                <a:ext uri="{FF2B5EF4-FFF2-40B4-BE49-F238E27FC236}">
                  <a16:creationId xmlns:a16="http://schemas.microsoft.com/office/drawing/2014/main" id="{269E00CA-184A-3E4B-B0E5-9DFE2CA4541B}"/>
                </a:ext>
              </a:extLst>
            </p:cNvPr>
            <p:cNvSpPr txBox="1"/>
            <p:nvPr/>
          </p:nvSpPr>
          <p:spPr>
            <a:xfrm>
              <a:off x="7430414" y="1855267"/>
              <a:ext cx="716685" cy="6709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ea typeface="+mj-ea"/>
                  <a:cs typeface="Arial" pitchFamily="34" charset="0"/>
                </a:rPr>
                <a:t>App</a:t>
              </a:r>
            </a:p>
          </p:txBody>
        </p:sp>
        <p:sp>
          <p:nvSpPr>
            <p:cNvPr id="47" name="Textfeld 10">
              <a:extLst>
                <a:ext uri="{FF2B5EF4-FFF2-40B4-BE49-F238E27FC236}">
                  <a16:creationId xmlns:a16="http://schemas.microsoft.com/office/drawing/2014/main" id="{785996F8-64AC-A94D-B185-1164F7667199}"/>
                </a:ext>
              </a:extLst>
            </p:cNvPr>
            <p:cNvSpPr txBox="1"/>
            <p:nvPr/>
          </p:nvSpPr>
          <p:spPr>
            <a:xfrm>
              <a:off x="4091451" y="2444441"/>
              <a:ext cx="1964867" cy="2130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{ properties,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chemeClr val="accent2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actions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, </a:t>
              </a:r>
              <a:b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200" b="1" dirty="0">
                  <a:solidFill>
                    <a:srgbClr val="00B050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events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}</a:t>
              </a:r>
            </a:p>
          </p:txBody>
        </p:sp>
        <p:sp>
          <p:nvSpPr>
            <p:cNvPr id="48" name="Textfeld 11">
              <a:extLst>
                <a:ext uri="{FF2B5EF4-FFF2-40B4-BE49-F238E27FC236}">
                  <a16:creationId xmlns:a16="http://schemas.microsoft.com/office/drawing/2014/main" id="{B85E5E60-5744-7443-9531-5AC9A9A9A0BE}"/>
                </a:ext>
              </a:extLst>
            </p:cNvPr>
            <p:cNvSpPr txBox="1"/>
            <p:nvPr/>
          </p:nvSpPr>
          <p:spPr>
            <a:xfrm>
              <a:off x="2458467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49" name="Textfeld 12">
              <a:extLst>
                <a:ext uri="{FF2B5EF4-FFF2-40B4-BE49-F238E27FC236}">
                  <a16:creationId xmlns:a16="http://schemas.microsoft.com/office/drawing/2014/main" id="{DC0EC304-4F4F-014C-8F0D-CDBC293050AD}"/>
                </a:ext>
              </a:extLst>
            </p:cNvPr>
            <p:cNvSpPr txBox="1"/>
            <p:nvPr/>
          </p:nvSpPr>
          <p:spPr>
            <a:xfrm>
              <a:off x="4930740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0" name="Textfeld 13">
              <a:extLst>
                <a:ext uri="{FF2B5EF4-FFF2-40B4-BE49-F238E27FC236}">
                  <a16:creationId xmlns:a16="http://schemas.microsoft.com/office/drawing/2014/main" id="{4F64C39B-DF19-FE47-BB4E-18A298E514EA}"/>
                </a:ext>
              </a:extLst>
            </p:cNvPr>
            <p:cNvSpPr txBox="1"/>
            <p:nvPr/>
          </p:nvSpPr>
          <p:spPr>
            <a:xfrm>
              <a:off x="7355011" y="2133123"/>
              <a:ext cx="537371" cy="257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000" b="1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WoT API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0E989B-2E40-F74D-A6F2-CAB1072D1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37023" y="3927183"/>
              <a:ext cx="559810" cy="765245"/>
            </a:xfrm>
            <a:custGeom>
              <a:avLst/>
              <a:gdLst>
                <a:gd name="T0" fmla="*/ 545 w 545"/>
                <a:gd name="T1" fmla="*/ 141 h 586"/>
                <a:gd name="T2" fmla="*/ 538 w 545"/>
                <a:gd name="T3" fmla="*/ 155 h 586"/>
                <a:gd name="T4" fmla="*/ 480 w 545"/>
                <a:gd name="T5" fmla="*/ 67 h 586"/>
                <a:gd name="T6" fmla="*/ 420 w 545"/>
                <a:gd name="T7" fmla="*/ 88 h 586"/>
                <a:gd name="T8" fmla="*/ 407 w 545"/>
                <a:gd name="T9" fmla="*/ 61 h 586"/>
                <a:gd name="T10" fmla="*/ 490 w 545"/>
                <a:gd name="T11" fmla="*/ 37 h 586"/>
                <a:gd name="T12" fmla="*/ 545 w 545"/>
                <a:gd name="T13" fmla="*/ 141 h 586"/>
                <a:gd name="T14" fmla="*/ 376 w 545"/>
                <a:gd name="T15" fmla="*/ 137 h 586"/>
                <a:gd name="T16" fmla="*/ 405 w 545"/>
                <a:gd name="T17" fmla="*/ 126 h 586"/>
                <a:gd name="T18" fmla="*/ 431 w 545"/>
                <a:gd name="T19" fmla="*/ 189 h 586"/>
                <a:gd name="T20" fmla="*/ 530 w 545"/>
                <a:gd name="T21" fmla="*/ 173 h 586"/>
                <a:gd name="T22" fmla="*/ 523 w 545"/>
                <a:gd name="T23" fmla="*/ 188 h 586"/>
                <a:gd name="T24" fmla="*/ 408 w 545"/>
                <a:gd name="T25" fmla="*/ 212 h 586"/>
                <a:gd name="T26" fmla="*/ 375 w 545"/>
                <a:gd name="T27" fmla="*/ 137 h 586"/>
                <a:gd name="T28" fmla="*/ 376 w 545"/>
                <a:gd name="T29" fmla="*/ 137 h 586"/>
                <a:gd name="T30" fmla="*/ 284 w 545"/>
                <a:gd name="T31" fmla="*/ 586 h 586"/>
                <a:gd name="T32" fmla="*/ 68 w 545"/>
                <a:gd name="T33" fmla="*/ 586 h 586"/>
                <a:gd name="T34" fmla="*/ 68 w 545"/>
                <a:gd name="T35" fmla="*/ 401 h 586"/>
                <a:gd name="T36" fmla="*/ 284 w 545"/>
                <a:gd name="T37" fmla="*/ 401 h 586"/>
                <a:gd name="T38" fmla="*/ 284 w 545"/>
                <a:gd name="T39" fmla="*/ 586 h 586"/>
                <a:gd name="T40" fmla="*/ 39 w 545"/>
                <a:gd name="T41" fmla="*/ 78 h 586"/>
                <a:gd name="T42" fmla="*/ 0 w 545"/>
                <a:gd name="T43" fmla="*/ 39 h 586"/>
                <a:gd name="T44" fmla="*/ 39 w 545"/>
                <a:gd name="T45" fmla="*/ 0 h 586"/>
                <a:gd name="T46" fmla="*/ 78 w 545"/>
                <a:gd name="T47" fmla="*/ 39 h 586"/>
                <a:gd name="T48" fmla="*/ 39 w 545"/>
                <a:gd name="T49" fmla="*/ 78 h 586"/>
                <a:gd name="T50" fmla="*/ 376 w 545"/>
                <a:gd name="T51" fmla="*/ 127 h 586"/>
                <a:gd name="T52" fmla="*/ 342 w 545"/>
                <a:gd name="T53" fmla="*/ 93 h 586"/>
                <a:gd name="T54" fmla="*/ 376 w 545"/>
                <a:gd name="T55" fmla="*/ 58 h 586"/>
                <a:gd name="T56" fmla="*/ 411 w 545"/>
                <a:gd name="T57" fmla="*/ 93 h 586"/>
                <a:gd name="T58" fmla="*/ 376 w 545"/>
                <a:gd name="T59" fmla="*/ 127 h 586"/>
                <a:gd name="T60" fmla="*/ 310 w 545"/>
                <a:gd name="T61" fmla="*/ 366 h 586"/>
                <a:gd name="T62" fmla="*/ 284 w 545"/>
                <a:gd name="T63" fmla="*/ 391 h 586"/>
                <a:gd name="T64" fmla="*/ 68 w 545"/>
                <a:gd name="T65" fmla="*/ 391 h 586"/>
                <a:gd name="T66" fmla="*/ 203 w 545"/>
                <a:gd name="T67" fmla="*/ 254 h 586"/>
                <a:gd name="T68" fmla="*/ 264 w 545"/>
                <a:gd name="T69" fmla="*/ 225 h 586"/>
                <a:gd name="T70" fmla="*/ 342 w 545"/>
                <a:gd name="T71" fmla="*/ 303 h 586"/>
                <a:gd name="T72" fmla="*/ 310 w 545"/>
                <a:gd name="T73" fmla="*/ 366 h 586"/>
                <a:gd name="T74" fmla="*/ 264 w 545"/>
                <a:gd name="T75" fmla="*/ 215 h 586"/>
                <a:gd name="T76" fmla="*/ 208 w 545"/>
                <a:gd name="T77" fmla="*/ 235 h 586"/>
                <a:gd name="T78" fmla="*/ 158 w 545"/>
                <a:gd name="T79" fmla="*/ 286 h 586"/>
                <a:gd name="T80" fmla="*/ 23 w 545"/>
                <a:gd name="T81" fmla="*/ 85 h 586"/>
                <a:gd name="T82" fmla="*/ 39 w 545"/>
                <a:gd name="T83" fmla="*/ 88 h 586"/>
                <a:gd name="T84" fmla="*/ 88 w 545"/>
                <a:gd name="T85" fmla="*/ 39 h 586"/>
                <a:gd name="T86" fmla="*/ 87 w 545"/>
                <a:gd name="T87" fmla="*/ 30 h 586"/>
                <a:gd name="T88" fmla="*/ 288 w 545"/>
                <a:gd name="T89" fmla="*/ 218 h 586"/>
                <a:gd name="T90" fmla="*/ 264 w 545"/>
                <a:gd name="T91" fmla="*/ 215 h 586"/>
                <a:gd name="T92" fmla="*/ 332 w 545"/>
                <a:gd name="T93" fmla="*/ 93 h 586"/>
                <a:gd name="T94" fmla="*/ 344 w 545"/>
                <a:gd name="T95" fmla="*/ 123 h 586"/>
                <a:gd name="T96" fmla="*/ 174 w 545"/>
                <a:gd name="T97" fmla="*/ 98 h 586"/>
                <a:gd name="T98" fmla="*/ 75 w 545"/>
                <a:gd name="T99" fmla="*/ 5 h 586"/>
                <a:gd name="T100" fmla="*/ 355 w 545"/>
                <a:gd name="T101" fmla="*/ 54 h 586"/>
                <a:gd name="T102" fmla="*/ 332 w 545"/>
                <a:gd name="T103" fmla="*/ 9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586">
                  <a:moveTo>
                    <a:pt x="545" y="141"/>
                  </a:moveTo>
                  <a:cubicBezTo>
                    <a:pt x="538" y="155"/>
                    <a:pt x="538" y="155"/>
                    <a:pt x="538" y="155"/>
                  </a:cubicBezTo>
                  <a:cubicBezTo>
                    <a:pt x="480" y="67"/>
                    <a:pt x="480" y="67"/>
                    <a:pt x="480" y="67"/>
                  </a:cubicBezTo>
                  <a:cubicBezTo>
                    <a:pt x="420" y="88"/>
                    <a:pt x="420" y="88"/>
                    <a:pt x="420" y="88"/>
                  </a:cubicBezTo>
                  <a:cubicBezTo>
                    <a:pt x="419" y="78"/>
                    <a:pt x="414" y="68"/>
                    <a:pt x="407" y="61"/>
                  </a:cubicBezTo>
                  <a:cubicBezTo>
                    <a:pt x="490" y="37"/>
                    <a:pt x="490" y="37"/>
                    <a:pt x="490" y="37"/>
                  </a:cubicBezTo>
                  <a:lnTo>
                    <a:pt x="545" y="141"/>
                  </a:lnTo>
                  <a:close/>
                  <a:moveTo>
                    <a:pt x="376" y="137"/>
                  </a:moveTo>
                  <a:cubicBezTo>
                    <a:pt x="387" y="137"/>
                    <a:pt x="397" y="133"/>
                    <a:pt x="405" y="126"/>
                  </a:cubicBezTo>
                  <a:cubicBezTo>
                    <a:pt x="431" y="189"/>
                    <a:pt x="431" y="189"/>
                    <a:pt x="431" y="189"/>
                  </a:cubicBezTo>
                  <a:cubicBezTo>
                    <a:pt x="530" y="173"/>
                    <a:pt x="530" y="173"/>
                    <a:pt x="530" y="173"/>
                  </a:cubicBezTo>
                  <a:cubicBezTo>
                    <a:pt x="523" y="188"/>
                    <a:pt x="523" y="188"/>
                    <a:pt x="523" y="188"/>
                  </a:cubicBezTo>
                  <a:cubicBezTo>
                    <a:pt x="408" y="212"/>
                    <a:pt x="408" y="212"/>
                    <a:pt x="408" y="212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6" y="137"/>
                    <a:pt x="376" y="137"/>
                  </a:cubicBezTo>
                  <a:close/>
                  <a:moveTo>
                    <a:pt x="284" y="586"/>
                  </a:moveTo>
                  <a:cubicBezTo>
                    <a:pt x="68" y="586"/>
                    <a:pt x="68" y="586"/>
                    <a:pt x="68" y="586"/>
                  </a:cubicBezTo>
                  <a:cubicBezTo>
                    <a:pt x="68" y="401"/>
                    <a:pt x="68" y="401"/>
                    <a:pt x="68" y="401"/>
                  </a:cubicBezTo>
                  <a:cubicBezTo>
                    <a:pt x="284" y="401"/>
                    <a:pt x="284" y="401"/>
                    <a:pt x="284" y="401"/>
                  </a:cubicBezTo>
                  <a:lnTo>
                    <a:pt x="284" y="586"/>
                  </a:lnTo>
                  <a:close/>
                  <a:moveTo>
                    <a:pt x="39" y="78"/>
                  </a:move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1" y="0"/>
                    <a:pt x="78" y="17"/>
                    <a:pt x="78" y="39"/>
                  </a:cubicBezTo>
                  <a:cubicBezTo>
                    <a:pt x="78" y="60"/>
                    <a:pt x="61" y="78"/>
                    <a:pt x="39" y="78"/>
                  </a:cubicBezTo>
                  <a:close/>
                  <a:moveTo>
                    <a:pt x="376" y="127"/>
                  </a:moveTo>
                  <a:cubicBezTo>
                    <a:pt x="358" y="127"/>
                    <a:pt x="342" y="111"/>
                    <a:pt x="342" y="93"/>
                  </a:cubicBezTo>
                  <a:cubicBezTo>
                    <a:pt x="342" y="74"/>
                    <a:pt x="358" y="58"/>
                    <a:pt x="376" y="58"/>
                  </a:cubicBezTo>
                  <a:cubicBezTo>
                    <a:pt x="395" y="58"/>
                    <a:pt x="411" y="74"/>
                    <a:pt x="411" y="93"/>
                  </a:cubicBezTo>
                  <a:cubicBezTo>
                    <a:pt x="411" y="111"/>
                    <a:pt x="395" y="127"/>
                    <a:pt x="376" y="127"/>
                  </a:cubicBezTo>
                  <a:close/>
                  <a:moveTo>
                    <a:pt x="310" y="366"/>
                  </a:moveTo>
                  <a:cubicBezTo>
                    <a:pt x="284" y="391"/>
                    <a:pt x="284" y="391"/>
                    <a:pt x="284" y="391"/>
                  </a:cubicBezTo>
                  <a:cubicBezTo>
                    <a:pt x="68" y="391"/>
                    <a:pt x="68" y="391"/>
                    <a:pt x="68" y="391"/>
                  </a:cubicBezTo>
                  <a:cubicBezTo>
                    <a:pt x="203" y="254"/>
                    <a:pt x="203" y="254"/>
                    <a:pt x="203" y="254"/>
                  </a:cubicBezTo>
                  <a:cubicBezTo>
                    <a:pt x="217" y="236"/>
                    <a:pt x="239" y="225"/>
                    <a:pt x="264" y="225"/>
                  </a:cubicBezTo>
                  <a:cubicBezTo>
                    <a:pt x="307" y="225"/>
                    <a:pt x="342" y="260"/>
                    <a:pt x="342" y="303"/>
                  </a:cubicBezTo>
                  <a:cubicBezTo>
                    <a:pt x="342" y="329"/>
                    <a:pt x="330" y="351"/>
                    <a:pt x="310" y="366"/>
                  </a:cubicBezTo>
                  <a:close/>
                  <a:moveTo>
                    <a:pt x="264" y="215"/>
                  </a:moveTo>
                  <a:cubicBezTo>
                    <a:pt x="243" y="215"/>
                    <a:pt x="223" y="222"/>
                    <a:pt x="208" y="235"/>
                  </a:cubicBezTo>
                  <a:cubicBezTo>
                    <a:pt x="203" y="239"/>
                    <a:pt x="158" y="286"/>
                    <a:pt x="158" y="2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8" y="87"/>
                    <a:pt x="34" y="88"/>
                    <a:pt x="39" y="88"/>
                  </a:cubicBezTo>
                  <a:cubicBezTo>
                    <a:pt x="66" y="88"/>
                    <a:pt x="88" y="66"/>
                    <a:pt x="88" y="39"/>
                  </a:cubicBezTo>
                  <a:cubicBezTo>
                    <a:pt x="88" y="36"/>
                    <a:pt x="88" y="33"/>
                    <a:pt x="87" y="30"/>
                  </a:cubicBezTo>
                  <a:cubicBezTo>
                    <a:pt x="288" y="218"/>
                    <a:pt x="288" y="218"/>
                    <a:pt x="288" y="218"/>
                  </a:cubicBezTo>
                  <a:cubicBezTo>
                    <a:pt x="280" y="216"/>
                    <a:pt x="272" y="215"/>
                    <a:pt x="264" y="215"/>
                  </a:cubicBezTo>
                  <a:close/>
                  <a:moveTo>
                    <a:pt x="332" y="93"/>
                  </a:moveTo>
                  <a:cubicBezTo>
                    <a:pt x="332" y="104"/>
                    <a:pt x="337" y="115"/>
                    <a:pt x="344" y="12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42" y="61"/>
                    <a:pt x="332" y="76"/>
                    <a:pt x="332" y="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8" tIns="45709" rIns="91418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52" name="Grafik 15" descr="Thermometer mit einfarbiger Füllung">
              <a:extLst>
                <a:ext uri="{FF2B5EF4-FFF2-40B4-BE49-F238E27FC236}">
                  <a16:creationId xmlns:a16="http://schemas.microsoft.com/office/drawing/2014/main" id="{50F38DE6-DE44-F54A-9858-ED5142DE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47515" y="3840934"/>
              <a:ext cx="914400" cy="914400"/>
            </a:xfrm>
            <a:prstGeom prst="rect">
              <a:avLst/>
            </a:prstGeom>
          </p:spPr>
        </p:pic>
        <p:pic>
          <p:nvPicPr>
            <p:cNvPr id="53" name="Grafik 16" descr="Drahtlosrouter mit einfarbiger Füllung">
              <a:extLst>
                <a:ext uri="{FF2B5EF4-FFF2-40B4-BE49-F238E27FC236}">
                  <a16:creationId xmlns:a16="http://schemas.microsoft.com/office/drawing/2014/main" id="{125A7558-61AC-5444-B467-6ABB849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941" y="3912942"/>
              <a:ext cx="914400" cy="914400"/>
            </a:xfrm>
            <a:prstGeom prst="rect">
              <a:avLst/>
            </a:prstGeom>
          </p:spPr>
        </p:pic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D73F985-D468-BB4C-AF32-156FECF26D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61448" y="4133817"/>
              <a:ext cx="750201" cy="558611"/>
            </a:xfrm>
            <a:custGeom>
              <a:avLst/>
              <a:gdLst>
                <a:gd name="T0" fmla="*/ 2552 w 4063"/>
                <a:gd name="T1" fmla="*/ 0 h 3024"/>
                <a:gd name="T2" fmla="*/ 1796 w 4063"/>
                <a:gd name="T3" fmla="*/ 0 h 3024"/>
                <a:gd name="T4" fmla="*/ 1796 w 4063"/>
                <a:gd name="T5" fmla="*/ 473 h 3024"/>
                <a:gd name="T6" fmla="*/ 567 w 4063"/>
                <a:gd name="T7" fmla="*/ 473 h 3024"/>
                <a:gd name="T8" fmla="*/ 567 w 4063"/>
                <a:gd name="T9" fmla="*/ 1229 h 3024"/>
                <a:gd name="T10" fmla="*/ 0 w 4063"/>
                <a:gd name="T11" fmla="*/ 1229 h 3024"/>
                <a:gd name="T12" fmla="*/ 0 w 4063"/>
                <a:gd name="T13" fmla="*/ 1796 h 3024"/>
                <a:gd name="T14" fmla="*/ 567 w 4063"/>
                <a:gd name="T15" fmla="*/ 1796 h 3024"/>
                <a:gd name="T16" fmla="*/ 567 w 4063"/>
                <a:gd name="T17" fmla="*/ 2551 h 3024"/>
                <a:gd name="T18" fmla="*/ 1607 w 4063"/>
                <a:gd name="T19" fmla="*/ 2551 h 3024"/>
                <a:gd name="T20" fmla="*/ 1607 w 4063"/>
                <a:gd name="T21" fmla="*/ 2740 h 3024"/>
                <a:gd name="T22" fmla="*/ 1229 w 4063"/>
                <a:gd name="T23" fmla="*/ 2740 h 3024"/>
                <a:gd name="T24" fmla="*/ 1229 w 4063"/>
                <a:gd name="T25" fmla="*/ 3024 h 3024"/>
                <a:gd name="T26" fmla="*/ 3118 w 4063"/>
                <a:gd name="T27" fmla="*/ 3024 h 3024"/>
                <a:gd name="T28" fmla="*/ 3118 w 4063"/>
                <a:gd name="T29" fmla="*/ 2740 h 3024"/>
                <a:gd name="T30" fmla="*/ 2741 w 4063"/>
                <a:gd name="T31" fmla="*/ 2740 h 3024"/>
                <a:gd name="T32" fmla="*/ 2741 w 4063"/>
                <a:gd name="T33" fmla="*/ 2551 h 3024"/>
                <a:gd name="T34" fmla="*/ 3213 w 4063"/>
                <a:gd name="T35" fmla="*/ 2551 h 3024"/>
                <a:gd name="T36" fmla="*/ 3213 w 4063"/>
                <a:gd name="T37" fmla="*/ 473 h 3024"/>
                <a:gd name="T38" fmla="*/ 2552 w 4063"/>
                <a:gd name="T39" fmla="*/ 473 h 3024"/>
                <a:gd name="T40" fmla="*/ 2552 w 4063"/>
                <a:gd name="T41" fmla="*/ 0 h 3024"/>
                <a:gd name="T42" fmla="*/ 2742 w 4063"/>
                <a:gd name="T43" fmla="*/ 2079 h 3024"/>
                <a:gd name="T44" fmla="*/ 851 w 4063"/>
                <a:gd name="T45" fmla="*/ 2079 h 3024"/>
                <a:gd name="T46" fmla="*/ 851 w 4063"/>
                <a:gd name="T47" fmla="*/ 1796 h 3024"/>
                <a:gd name="T48" fmla="*/ 2742 w 4063"/>
                <a:gd name="T49" fmla="*/ 1796 h 3024"/>
                <a:gd name="T50" fmla="*/ 2742 w 4063"/>
                <a:gd name="T51" fmla="*/ 2079 h 3024"/>
                <a:gd name="T52" fmla="*/ 2742 w 4063"/>
                <a:gd name="T53" fmla="*/ 1607 h 3024"/>
                <a:gd name="T54" fmla="*/ 851 w 4063"/>
                <a:gd name="T55" fmla="*/ 1607 h 3024"/>
                <a:gd name="T56" fmla="*/ 851 w 4063"/>
                <a:gd name="T57" fmla="*/ 1323 h 3024"/>
                <a:gd name="T58" fmla="*/ 2742 w 4063"/>
                <a:gd name="T59" fmla="*/ 1323 h 3024"/>
                <a:gd name="T60" fmla="*/ 2742 w 4063"/>
                <a:gd name="T61" fmla="*/ 1607 h 3024"/>
                <a:gd name="T62" fmla="*/ 2742 w 4063"/>
                <a:gd name="T63" fmla="*/ 851 h 3024"/>
                <a:gd name="T64" fmla="*/ 2742 w 4063"/>
                <a:gd name="T65" fmla="*/ 1134 h 3024"/>
                <a:gd name="T66" fmla="*/ 851 w 4063"/>
                <a:gd name="T67" fmla="*/ 1134 h 3024"/>
                <a:gd name="T68" fmla="*/ 851 w 4063"/>
                <a:gd name="T69" fmla="*/ 851 h 3024"/>
                <a:gd name="T70" fmla="*/ 2742 w 4063"/>
                <a:gd name="T71" fmla="*/ 851 h 3024"/>
                <a:gd name="T72" fmla="*/ 4063 w 4063"/>
                <a:gd name="T73" fmla="*/ 851 h 3024"/>
                <a:gd name="T74" fmla="*/ 4063 w 4063"/>
                <a:gd name="T75" fmla="*/ 2173 h 3024"/>
                <a:gd name="T76" fmla="*/ 3685 w 4063"/>
                <a:gd name="T77" fmla="*/ 2551 h 3024"/>
                <a:gd name="T78" fmla="*/ 3402 w 4063"/>
                <a:gd name="T79" fmla="*/ 2551 h 3024"/>
                <a:gd name="T80" fmla="*/ 3402 w 4063"/>
                <a:gd name="T81" fmla="*/ 473 h 3024"/>
                <a:gd name="T82" fmla="*/ 3685 w 4063"/>
                <a:gd name="T83" fmla="*/ 473 h 3024"/>
                <a:gd name="T84" fmla="*/ 4063 w 4063"/>
                <a:gd name="T85" fmla="*/ 851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63" h="3024">
                  <a:moveTo>
                    <a:pt x="2552" y="0"/>
                  </a:moveTo>
                  <a:lnTo>
                    <a:pt x="1796" y="0"/>
                  </a:lnTo>
                  <a:lnTo>
                    <a:pt x="1796" y="473"/>
                  </a:lnTo>
                  <a:lnTo>
                    <a:pt x="567" y="473"/>
                  </a:lnTo>
                  <a:lnTo>
                    <a:pt x="567" y="1229"/>
                  </a:lnTo>
                  <a:lnTo>
                    <a:pt x="0" y="1229"/>
                  </a:lnTo>
                  <a:lnTo>
                    <a:pt x="0" y="1796"/>
                  </a:lnTo>
                  <a:lnTo>
                    <a:pt x="567" y="1796"/>
                  </a:lnTo>
                  <a:lnTo>
                    <a:pt x="567" y="2551"/>
                  </a:lnTo>
                  <a:lnTo>
                    <a:pt x="1607" y="2551"/>
                  </a:lnTo>
                  <a:lnTo>
                    <a:pt x="1607" y="2740"/>
                  </a:lnTo>
                  <a:lnTo>
                    <a:pt x="1229" y="2740"/>
                  </a:lnTo>
                  <a:lnTo>
                    <a:pt x="1229" y="3024"/>
                  </a:lnTo>
                  <a:lnTo>
                    <a:pt x="3118" y="3024"/>
                  </a:lnTo>
                  <a:lnTo>
                    <a:pt x="3118" y="2740"/>
                  </a:lnTo>
                  <a:lnTo>
                    <a:pt x="2741" y="2740"/>
                  </a:lnTo>
                  <a:lnTo>
                    <a:pt x="2741" y="2551"/>
                  </a:lnTo>
                  <a:lnTo>
                    <a:pt x="3213" y="2551"/>
                  </a:lnTo>
                  <a:lnTo>
                    <a:pt x="3213" y="473"/>
                  </a:lnTo>
                  <a:lnTo>
                    <a:pt x="2552" y="473"/>
                  </a:lnTo>
                  <a:lnTo>
                    <a:pt x="2552" y="0"/>
                  </a:lnTo>
                  <a:close/>
                  <a:moveTo>
                    <a:pt x="2742" y="2079"/>
                  </a:moveTo>
                  <a:lnTo>
                    <a:pt x="851" y="2079"/>
                  </a:lnTo>
                  <a:lnTo>
                    <a:pt x="851" y="1796"/>
                  </a:lnTo>
                  <a:lnTo>
                    <a:pt x="2742" y="1796"/>
                  </a:lnTo>
                  <a:lnTo>
                    <a:pt x="2742" y="2079"/>
                  </a:lnTo>
                  <a:close/>
                  <a:moveTo>
                    <a:pt x="2742" y="1607"/>
                  </a:moveTo>
                  <a:lnTo>
                    <a:pt x="851" y="1607"/>
                  </a:lnTo>
                  <a:lnTo>
                    <a:pt x="851" y="1323"/>
                  </a:lnTo>
                  <a:lnTo>
                    <a:pt x="2742" y="1323"/>
                  </a:lnTo>
                  <a:lnTo>
                    <a:pt x="2742" y="1607"/>
                  </a:lnTo>
                  <a:close/>
                  <a:moveTo>
                    <a:pt x="2742" y="851"/>
                  </a:moveTo>
                  <a:lnTo>
                    <a:pt x="2742" y="1134"/>
                  </a:lnTo>
                  <a:lnTo>
                    <a:pt x="851" y="1134"/>
                  </a:lnTo>
                  <a:lnTo>
                    <a:pt x="851" y="851"/>
                  </a:lnTo>
                  <a:lnTo>
                    <a:pt x="2742" y="851"/>
                  </a:lnTo>
                  <a:close/>
                  <a:moveTo>
                    <a:pt x="4063" y="851"/>
                  </a:moveTo>
                  <a:lnTo>
                    <a:pt x="4063" y="2173"/>
                  </a:lnTo>
                  <a:cubicBezTo>
                    <a:pt x="4063" y="2382"/>
                    <a:pt x="3894" y="2551"/>
                    <a:pt x="3685" y="2551"/>
                  </a:cubicBezTo>
                  <a:lnTo>
                    <a:pt x="3402" y="2551"/>
                  </a:lnTo>
                  <a:lnTo>
                    <a:pt x="3402" y="473"/>
                  </a:lnTo>
                  <a:lnTo>
                    <a:pt x="3685" y="473"/>
                  </a:lnTo>
                  <a:cubicBezTo>
                    <a:pt x="3894" y="473"/>
                    <a:pt x="4063" y="642"/>
                    <a:pt x="4063" y="85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08" tIns="34254" rIns="68508" bIns="34254" numCol="1" anchor="t" anchorCtr="0" compatLnSpc="1">
              <a:prstTxWarp prst="textNoShape">
                <a:avLst/>
              </a:prstTxWarp>
            </a:bodyPr>
            <a:lstStyle/>
            <a:p>
              <a:pPr defTabSz="685051">
                <a:defRPr/>
              </a:pPr>
              <a:endParaRPr lang="en-US" sz="1349" kern="0">
                <a:solidFill>
                  <a:srgbClr val="ADBECB"/>
                </a:solidFill>
              </a:endParaRPr>
            </a:p>
          </p:txBody>
        </p:sp>
        <p:sp>
          <p:nvSpPr>
            <p:cNvPr id="55" name="Textfeld 18">
              <a:extLst>
                <a:ext uri="{FF2B5EF4-FFF2-40B4-BE49-F238E27FC236}">
                  <a16:creationId xmlns:a16="http://schemas.microsoft.com/office/drawing/2014/main" id="{47FD4094-1511-1B44-9B23-24B7E5FCAE4F}"/>
                </a:ext>
              </a:extLst>
            </p:cNvPr>
            <p:cNvSpPr txBox="1"/>
            <p:nvPr/>
          </p:nvSpPr>
          <p:spPr>
            <a:xfrm>
              <a:off x="2515902" y="345911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HTTP</a:t>
              </a:r>
            </a:p>
          </p:txBody>
        </p:sp>
        <p:sp>
          <p:nvSpPr>
            <p:cNvPr id="56" name="Textfeld 19">
              <a:extLst>
                <a:ext uri="{FF2B5EF4-FFF2-40B4-BE49-F238E27FC236}">
                  <a16:creationId xmlns:a16="http://schemas.microsoft.com/office/drawing/2014/main" id="{8874E8F4-F682-1E4A-9C90-47F9BD60B150}"/>
                </a:ext>
              </a:extLst>
            </p:cNvPr>
            <p:cNvSpPr txBox="1"/>
            <p:nvPr/>
          </p:nvSpPr>
          <p:spPr>
            <a:xfrm>
              <a:off x="3070237" y="330861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MQTT</a:t>
              </a:r>
            </a:p>
          </p:txBody>
        </p:sp>
        <p:sp>
          <p:nvSpPr>
            <p:cNvPr id="57" name="Textfeld 20">
              <a:extLst>
                <a:ext uri="{FF2B5EF4-FFF2-40B4-BE49-F238E27FC236}">
                  <a16:creationId xmlns:a16="http://schemas.microsoft.com/office/drawing/2014/main" id="{AA77183A-C1C0-9444-8649-FB468A959A96}"/>
                </a:ext>
              </a:extLst>
            </p:cNvPr>
            <p:cNvSpPr txBox="1"/>
            <p:nvPr/>
          </p:nvSpPr>
          <p:spPr>
            <a:xfrm>
              <a:off x="3534733" y="359867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Modbus</a:t>
              </a:r>
            </a:p>
          </p:txBody>
        </p:sp>
        <p:sp>
          <p:nvSpPr>
            <p:cNvPr id="58" name="Textfeld 21">
              <a:extLst>
                <a:ext uri="{FF2B5EF4-FFF2-40B4-BE49-F238E27FC236}">
                  <a16:creationId xmlns:a16="http://schemas.microsoft.com/office/drawing/2014/main" id="{8380F4F1-CBDD-6443-AE39-626CE4B15117}"/>
                </a:ext>
              </a:extLst>
            </p:cNvPr>
            <p:cNvSpPr txBox="1"/>
            <p:nvPr/>
          </p:nvSpPr>
          <p:spPr>
            <a:xfrm>
              <a:off x="5273739" y="3377353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WS</a:t>
              </a:r>
            </a:p>
          </p:txBody>
        </p:sp>
        <p:sp>
          <p:nvSpPr>
            <p:cNvPr id="59" name="Textfeld 22">
              <a:extLst>
                <a:ext uri="{FF2B5EF4-FFF2-40B4-BE49-F238E27FC236}">
                  <a16:creationId xmlns:a16="http://schemas.microsoft.com/office/drawing/2014/main" id="{87C96655-E9FB-7444-892E-F0E03885C21A}"/>
                </a:ext>
              </a:extLst>
            </p:cNvPr>
            <p:cNvSpPr txBox="1"/>
            <p:nvPr/>
          </p:nvSpPr>
          <p:spPr>
            <a:xfrm>
              <a:off x="7431943" y="365716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AMQP</a:t>
              </a:r>
            </a:p>
          </p:txBody>
        </p:sp>
        <p:sp>
          <p:nvSpPr>
            <p:cNvPr id="60" name="Textfeld 23">
              <a:extLst>
                <a:ext uri="{FF2B5EF4-FFF2-40B4-BE49-F238E27FC236}">
                  <a16:creationId xmlns:a16="http://schemas.microsoft.com/office/drawing/2014/main" id="{E11286BC-C671-6142-BB0A-EE1F474B624F}"/>
                </a:ext>
              </a:extLst>
            </p:cNvPr>
            <p:cNvSpPr txBox="1"/>
            <p:nvPr/>
          </p:nvSpPr>
          <p:spPr>
            <a:xfrm>
              <a:off x="6041019" y="3626479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OPC-UA</a:t>
              </a:r>
            </a:p>
          </p:txBody>
        </p:sp>
        <p:sp>
          <p:nvSpPr>
            <p:cNvPr id="61" name="Textfeld 24">
              <a:extLst>
                <a:ext uri="{FF2B5EF4-FFF2-40B4-BE49-F238E27FC236}">
                  <a16:creationId xmlns:a16="http://schemas.microsoft.com/office/drawing/2014/main" id="{1E7F01CD-7AA6-3C48-8FEB-276DB4DF84C4}"/>
                </a:ext>
              </a:extLst>
            </p:cNvPr>
            <p:cNvSpPr txBox="1"/>
            <p:nvPr/>
          </p:nvSpPr>
          <p:spPr>
            <a:xfrm>
              <a:off x="4332204" y="3305141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KNX</a:t>
              </a:r>
            </a:p>
          </p:txBody>
        </p:sp>
        <p:sp>
          <p:nvSpPr>
            <p:cNvPr id="62" name="Textfeld 25">
              <a:extLst>
                <a:ext uri="{FF2B5EF4-FFF2-40B4-BE49-F238E27FC236}">
                  <a16:creationId xmlns:a16="http://schemas.microsoft.com/office/drawing/2014/main" id="{1D8616C4-4C32-AD4B-8E3D-2CBD8506F9FC}"/>
                </a:ext>
              </a:extLst>
            </p:cNvPr>
            <p:cNvSpPr txBox="1"/>
            <p:nvPr/>
          </p:nvSpPr>
          <p:spPr>
            <a:xfrm>
              <a:off x="5073885" y="365387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BACnet</a:t>
              </a:r>
            </a:p>
          </p:txBody>
        </p:sp>
        <p:sp>
          <p:nvSpPr>
            <p:cNvPr id="63" name="Textfeld 26">
              <a:extLst>
                <a:ext uri="{FF2B5EF4-FFF2-40B4-BE49-F238E27FC236}">
                  <a16:creationId xmlns:a16="http://schemas.microsoft.com/office/drawing/2014/main" id="{C9D3C4FD-405C-714B-886E-F2FA9A28FCAC}"/>
                </a:ext>
              </a:extLst>
            </p:cNvPr>
            <p:cNvSpPr txBox="1"/>
            <p:nvPr/>
          </p:nvSpPr>
          <p:spPr>
            <a:xfrm>
              <a:off x="6193236" y="334665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ECHONET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Textfeld 27">
              <a:extLst>
                <a:ext uri="{FF2B5EF4-FFF2-40B4-BE49-F238E27FC236}">
                  <a16:creationId xmlns:a16="http://schemas.microsoft.com/office/drawing/2014/main" id="{C5E39AFF-AAE1-8B47-A83A-9B1A7B58130D}"/>
                </a:ext>
              </a:extLst>
            </p:cNvPr>
            <p:cNvSpPr txBox="1"/>
            <p:nvPr/>
          </p:nvSpPr>
          <p:spPr>
            <a:xfrm>
              <a:off x="2964306" y="35408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JSON</a:t>
              </a:r>
            </a:p>
          </p:txBody>
        </p:sp>
        <p:sp>
          <p:nvSpPr>
            <p:cNvPr id="65" name="Textfeld 28">
              <a:extLst>
                <a:ext uri="{FF2B5EF4-FFF2-40B4-BE49-F238E27FC236}">
                  <a16:creationId xmlns:a16="http://schemas.microsoft.com/office/drawing/2014/main" id="{C86648BA-6C45-9043-A793-64F64D584893}"/>
                </a:ext>
              </a:extLst>
            </p:cNvPr>
            <p:cNvSpPr txBox="1"/>
            <p:nvPr/>
          </p:nvSpPr>
          <p:spPr>
            <a:xfrm>
              <a:off x="5699142" y="346146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XML</a:t>
              </a:r>
            </a:p>
          </p:txBody>
        </p:sp>
        <p:sp>
          <p:nvSpPr>
            <p:cNvPr id="66" name="Textfeld 29">
              <a:extLst>
                <a:ext uri="{FF2B5EF4-FFF2-40B4-BE49-F238E27FC236}">
                  <a16:creationId xmlns:a16="http://schemas.microsoft.com/office/drawing/2014/main" id="{EAC0AF47-CB37-0B42-B820-3B15AD4F987F}"/>
                </a:ext>
              </a:extLst>
            </p:cNvPr>
            <p:cNvSpPr txBox="1"/>
            <p:nvPr/>
          </p:nvSpPr>
          <p:spPr>
            <a:xfrm>
              <a:off x="7728672" y="3370542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EXI</a:t>
              </a:r>
            </a:p>
          </p:txBody>
        </p:sp>
        <p:sp>
          <p:nvSpPr>
            <p:cNvPr id="67" name="Textfeld 30">
              <a:extLst>
                <a:ext uri="{FF2B5EF4-FFF2-40B4-BE49-F238E27FC236}">
                  <a16:creationId xmlns:a16="http://schemas.microsoft.com/office/drawing/2014/main" id="{B2DE03FD-BA52-BD46-B234-A6E937D5EC66}"/>
                </a:ext>
              </a:extLst>
            </p:cNvPr>
            <p:cNvSpPr txBox="1"/>
            <p:nvPr/>
          </p:nvSpPr>
          <p:spPr>
            <a:xfrm>
              <a:off x="4564867" y="3507707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CBOR</a:t>
              </a:r>
            </a:p>
          </p:txBody>
        </p:sp>
        <p:sp>
          <p:nvSpPr>
            <p:cNvPr id="68" name="Textfeld 31">
              <a:extLst>
                <a:ext uri="{FF2B5EF4-FFF2-40B4-BE49-F238E27FC236}">
                  <a16:creationId xmlns:a16="http://schemas.microsoft.com/office/drawing/2014/main" id="{A49F53D1-3A83-7E4E-9019-A3BEB18640B6}"/>
                </a:ext>
              </a:extLst>
            </p:cNvPr>
            <p:cNvSpPr txBox="1"/>
            <p:nvPr/>
          </p:nvSpPr>
          <p:spPr>
            <a:xfrm>
              <a:off x="3625200" y="3399695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OAUTH2</a:t>
              </a:r>
            </a:p>
          </p:txBody>
        </p:sp>
        <p:sp>
          <p:nvSpPr>
            <p:cNvPr id="69" name="Textfeld 32">
              <a:extLst>
                <a:ext uri="{FF2B5EF4-FFF2-40B4-BE49-F238E27FC236}">
                  <a16:creationId xmlns:a16="http://schemas.microsoft.com/office/drawing/2014/main" id="{805BE63F-AB04-F445-9BB3-8364A6D8A5EE}"/>
                </a:ext>
              </a:extLst>
            </p:cNvPr>
            <p:cNvSpPr txBox="1"/>
            <p:nvPr/>
          </p:nvSpPr>
          <p:spPr>
            <a:xfrm>
              <a:off x="6769912" y="3567300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API Key</a:t>
              </a:r>
            </a:p>
          </p:txBody>
        </p:sp>
        <p:sp>
          <p:nvSpPr>
            <p:cNvPr id="70" name="Textfeld 33">
              <a:extLst>
                <a:ext uri="{FF2B5EF4-FFF2-40B4-BE49-F238E27FC236}">
                  <a16:creationId xmlns:a16="http://schemas.microsoft.com/office/drawing/2014/main" id="{5686C6FC-7FA3-8847-BF87-D5EBF04C35F0}"/>
                </a:ext>
              </a:extLst>
            </p:cNvPr>
            <p:cNvSpPr txBox="1"/>
            <p:nvPr/>
          </p:nvSpPr>
          <p:spPr>
            <a:xfrm>
              <a:off x="7148315" y="3373156"/>
              <a:ext cx="412590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Bearer</a:t>
              </a:r>
            </a:p>
          </p:txBody>
        </p:sp>
        <p:sp>
          <p:nvSpPr>
            <p:cNvPr id="71" name="Textfeld 34">
              <a:extLst>
                <a:ext uri="{FF2B5EF4-FFF2-40B4-BE49-F238E27FC236}">
                  <a16:creationId xmlns:a16="http://schemas.microsoft.com/office/drawing/2014/main" id="{6C12C3E1-687B-3940-9ADB-13509CC1201C}"/>
                </a:ext>
              </a:extLst>
            </p:cNvPr>
            <p:cNvSpPr txBox="1"/>
            <p:nvPr/>
          </p:nvSpPr>
          <p:spPr>
            <a:xfrm>
              <a:off x="4909232" y="3313112"/>
              <a:ext cx="573749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TLV</a:t>
              </a:r>
            </a:p>
          </p:txBody>
        </p:sp>
        <p:sp>
          <p:nvSpPr>
            <p:cNvPr id="72" name="Rechteck 35">
              <a:extLst>
                <a:ext uri="{FF2B5EF4-FFF2-40B4-BE49-F238E27FC236}">
                  <a16:creationId xmlns:a16="http://schemas.microsoft.com/office/drawing/2014/main" id="{B43432E4-BC0D-D441-9267-92A04BF71FA7}"/>
                </a:ext>
              </a:extLst>
            </p:cNvPr>
            <p:cNvSpPr/>
            <p:nvPr/>
          </p:nvSpPr>
          <p:spPr bwMode="auto">
            <a:xfrm>
              <a:off x="2453600" y="3307315"/>
              <a:ext cx="5712061" cy="517417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3" name="Picture 2" descr="ThingDescription">
              <a:extLst>
                <a:ext uri="{FF2B5EF4-FFF2-40B4-BE49-F238E27FC236}">
                  <a16:creationId xmlns:a16="http://schemas.microsoft.com/office/drawing/2014/main" id="{E39B76DE-4AA7-4242-B89F-EB17FFC8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959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ThingDescription">
              <a:extLst>
                <a:ext uri="{FF2B5EF4-FFF2-40B4-BE49-F238E27FC236}">
                  <a16:creationId xmlns:a16="http://schemas.microsoft.com/office/drawing/2014/main" id="{C310FAB8-DB20-0045-8684-67D1CB5A5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62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ThingDescription">
              <a:extLst>
                <a:ext uri="{FF2B5EF4-FFF2-40B4-BE49-F238E27FC236}">
                  <a16:creationId xmlns:a16="http://schemas.microsoft.com/office/drawing/2014/main" id="{06BDD302-69F4-0D45-95E4-D7C5CEC4A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461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ThingDescription">
              <a:extLst>
                <a:ext uri="{FF2B5EF4-FFF2-40B4-BE49-F238E27FC236}">
                  <a16:creationId xmlns:a16="http://schemas.microsoft.com/office/drawing/2014/main" id="{26518069-BCC5-7944-B45C-AFD269E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610" y="3018593"/>
              <a:ext cx="385915" cy="4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838C6-FFAA-C040-B328-43F828400CAB}"/>
              </a:ext>
            </a:extLst>
          </p:cNvPr>
          <p:cNvCxnSpPr/>
          <p:nvPr/>
        </p:nvCxnSpPr>
        <p:spPr>
          <a:xfrm>
            <a:off x="5687028" y="4609209"/>
            <a:ext cx="598311" cy="691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8E4F08-03B5-7636-3DDB-093266D1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7" name="Foliennummernplatzhalter 4">
            <a:extLst>
              <a:ext uri="{FF2B5EF4-FFF2-40B4-BE49-F238E27FC236}">
                <a16:creationId xmlns:a16="http://schemas.microsoft.com/office/drawing/2014/main" id="{82EACB3C-542F-46FF-8301-9F621CA7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55BDE2E-7167-1944-9FEE-E44668D91CB6}" type="slidenum">
              <a:rPr lang="en-US" smtClean="0"/>
              <a:t>8</a:t>
            </a:fld>
            <a:endParaRPr lang="en-US"/>
          </a:p>
        </p:txBody>
      </p:sp>
      <p:sp>
        <p:nvSpPr>
          <p:cNvPr id="78" name="Datumsplatzhalter 5">
            <a:extLst>
              <a:ext uri="{FF2B5EF4-FFF2-40B4-BE49-F238E27FC236}">
                <a16:creationId xmlns:a16="http://schemas.microsoft.com/office/drawing/2014/main" id="{76D5AA99-D9F6-FC7B-D6AC-4F39A5DC0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29AB1E-7FD9-0A40-B7C0-508CCACB3E9A}" type="datetime1">
              <a:rPr lang="en-CA" smtClean="0"/>
              <a:t>2023-09-14</a:t>
            </a:fld>
            <a:endParaRPr lang="en-US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958F1CC-DCD4-412C-F60F-02259786D9D0}"/>
              </a:ext>
            </a:extLst>
          </p:cNvPr>
          <p:cNvSpPr txBox="1"/>
          <p:nvPr/>
        </p:nvSpPr>
        <p:spPr>
          <a:xfrm>
            <a:off x="7620597" y="6211822"/>
            <a:ext cx="73509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More details, please visit </a:t>
            </a:r>
            <a:br>
              <a:rPr lang="en-US" sz="1400" dirty="0"/>
            </a:br>
            <a:r>
              <a:rPr lang="en-US" sz="1400" dirty="0">
                <a:hlinkClick r:id="rId10"/>
              </a:rPr>
              <a:t>https://www.w3.org/WoT/documentation/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15CFB-2D82-D59E-ED58-6CEEF449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WoT</a:t>
            </a:r>
            <a:r>
              <a:rPr lang="en-US" noProof="0" dirty="0"/>
              <a:t> New Deliverables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7E6237-168A-B824-5C10-731ED7917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6222358" cy="49916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noProof="0" dirty="0"/>
              <a:t>REC Track:</a:t>
            </a:r>
          </a:p>
          <a:p>
            <a:r>
              <a:rPr lang="en-US" noProof="0" dirty="0" err="1"/>
              <a:t>WoT</a:t>
            </a:r>
            <a:r>
              <a:rPr lang="en-US" noProof="0" dirty="0"/>
              <a:t> Architecture 1.1</a:t>
            </a:r>
          </a:p>
          <a:p>
            <a:r>
              <a:rPr lang="en-US" noProof="0" dirty="0" err="1"/>
              <a:t>WoT</a:t>
            </a:r>
            <a:r>
              <a:rPr lang="en-US" noProof="0" dirty="0"/>
              <a:t> Thing Description 1.1</a:t>
            </a:r>
          </a:p>
          <a:p>
            <a:r>
              <a:rPr lang="en-US" noProof="0" dirty="0" err="1"/>
              <a:t>WoT</a:t>
            </a:r>
            <a:r>
              <a:rPr lang="en-US" noProof="0" dirty="0"/>
              <a:t> Discovery </a:t>
            </a:r>
            <a:br>
              <a:rPr lang="en-US" noProof="0" dirty="0"/>
            </a:br>
            <a:endParaRPr lang="en-US" noProof="0" dirty="0"/>
          </a:p>
          <a:p>
            <a:pPr>
              <a:buFont typeface="Wingdings" pitchFamily="2" charset="2"/>
              <a:buChar char="à"/>
            </a:pPr>
            <a:r>
              <a:rPr lang="en-US" noProof="0" dirty="0"/>
              <a:t> Passed AC PR voting </a:t>
            </a:r>
          </a:p>
          <a:p>
            <a:pPr>
              <a:buFont typeface="Wingdings" pitchFamily="2" charset="2"/>
              <a:buChar char="à"/>
            </a:pPr>
            <a:r>
              <a:rPr lang="en-US" noProof="0" dirty="0">
                <a:sym typeface="Wingdings" pitchFamily="2" charset="2"/>
              </a:rPr>
              <a:t> Releasing RECs end of September</a:t>
            </a:r>
          </a:p>
          <a:p>
            <a:pPr marL="0" indent="0">
              <a:buNone/>
            </a:pPr>
            <a:endParaRPr lang="en-US" noProof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b="1" noProof="0" dirty="0">
                <a:sym typeface="Wingdings" pitchFamily="2" charset="2"/>
              </a:rPr>
              <a:t>Note Track:</a:t>
            </a:r>
          </a:p>
          <a:p>
            <a:r>
              <a:rPr lang="en-US" noProof="0" dirty="0">
                <a:sym typeface="Wingdings" pitchFamily="2" charset="2"/>
              </a:rPr>
              <a:t>Updated </a:t>
            </a:r>
            <a:r>
              <a:rPr lang="en-US" noProof="0" dirty="0" err="1">
                <a:sym typeface="Wingdings" pitchFamily="2" charset="2"/>
              </a:rPr>
              <a:t>WoT</a:t>
            </a:r>
            <a:r>
              <a:rPr lang="en-US" noProof="0" dirty="0">
                <a:sym typeface="Wingdings" pitchFamily="2" charset="2"/>
              </a:rPr>
              <a:t> Scripting API</a:t>
            </a:r>
          </a:p>
          <a:p>
            <a:r>
              <a:rPr lang="en-US" noProof="0" dirty="0">
                <a:sym typeface="Wingdings" pitchFamily="2" charset="2"/>
              </a:rPr>
              <a:t>Updated </a:t>
            </a:r>
            <a:r>
              <a:rPr lang="en-US" noProof="0" dirty="0" err="1">
                <a:sym typeface="Wingdings" pitchFamily="2" charset="2"/>
              </a:rPr>
              <a:t>WoT</a:t>
            </a:r>
            <a:r>
              <a:rPr lang="en-US" noProof="0" dirty="0">
                <a:sym typeface="Wingdings" pitchFamily="2" charset="2"/>
              </a:rPr>
              <a:t> Binding Template</a:t>
            </a:r>
          </a:p>
          <a:p>
            <a:pPr marL="0" indent="0">
              <a:buNone/>
            </a:pPr>
            <a:endParaRPr lang="en-US" noProof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noProof="0" dirty="0">
                <a:sym typeface="Wingdings" pitchFamily="2" charset="2"/>
              </a:rPr>
              <a:t> Publishing soon</a:t>
            </a:r>
          </a:p>
          <a:p>
            <a:pPr>
              <a:buFont typeface="Wingdings" pitchFamily="2" charset="2"/>
              <a:buChar char="à"/>
            </a:pPr>
            <a:endParaRPr lang="en-US" noProof="0" dirty="0">
              <a:sym typeface="Wingdings" pitchFamily="2" charset="2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B508E1-F577-C6EC-EB6C-E66E3EC89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0E5D-EC04-AA49-8D52-0FCB6E08F63D}" type="datetime1">
              <a:rPr lang="en-CA" smtClean="0"/>
              <a:t>2023-09-14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81FFAB-17E5-B36A-4482-05C2277F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ED80AC-1499-327E-63C8-2314B68C5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9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FDF5B7C-6CAD-C65A-1EBA-2A1501FB4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110" y="1125044"/>
            <a:ext cx="3678662" cy="2488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2F9C4C8-7E53-3CE1-F343-5A701FE0E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680" y="1526099"/>
            <a:ext cx="3159137" cy="23584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E64D98-4B11-2C27-54EA-3856903A4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945251"/>
            <a:ext cx="2885404" cy="212091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F08056-5E21-3374-F7FB-13FAFB835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964" y="4420071"/>
            <a:ext cx="2952355" cy="158237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2C5E162-CFFD-3EA0-DBAD-9164AA7F1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2965" y="4826088"/>
            <a:ext cx="2669669" cy="163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86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B82C324-38C9-8D43-B9CF-BB1C50F6C7D4}" vid="{E77D58A1-DB36-8941-873E-0ACC69A37E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869</Words>
  <Application>Microsoft Macintosh PowerPoint</Application>
  <PresentationFormat>Breitbild</PresentationFormat>
  <Paragraphs>193</Paragraphs>
  <Slides>12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My Lato</vt:lpstr>
      <vt:lpstr>Wingdings</vt:lpstr>
      <vt:lpstr>Office Theme</vt:lpstr>
      <vt:lpstr>WoT WG/IG TPAC – Day 1</vt:lpstr>
      <vt:lpstr>Welcome &amp; Hello from Sevilla</vt:lpstr>
      <vt:lpstr>Please Respect</vt:lpstr>
      <vt:lpstr>IRC &amp; WoT TPAC Resources &amp; Minutes</vt:lpstr>
      <vt:lpstr>Topic Overview</vt:lpstr>
      <vt:lpstr>Thursday Sept 12 (4h)  TPAC Day 1</vt:lpstr>
      <vt:lpstr>WoT Dinner Tonight </vt:lpstr>
      <vt:lpstr>W3C WoT in a Nutshell</vt:lpstr>
      <vt:lpstr>WoT New Deliverables</vt:lpstr>
      <vt:lpstr>“WoT 2.0” Starting Soon</vt:lpstr>
      <vt:lpstr>Overview: TPAC Meetings (Joint, Breakouts, etc)</vt:lpstr>
      <vt:lpstr>Resources and WG/IG Co-Chairs 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Mccool, Michael</dc:creator>
  <cp:lastModifiedBy>Kaebisch, Sebastian (T CED EWT-DE)</cp:lastModifiedBy>
  <cp:revision>101</cp:revision>
  <dcterms:created xsi:type="dcterms:W3CDTF">2021-03-09T15:46:26Z</dcterms:created>
  <dcterms:modified xsi:type="dcterms:W3CDTF">2023-09-14T08:53:10Z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2022-09-14T12:51:18Z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315e1026-0f03-44b9-862c-8e22fb9f420b</vt:lpwstr>
  </property>
  <property fmtid="{D5CDD505-2E9C-101B-9397-08002B2CF9AE}" pid="8" name="MSIP_Label_9d258917-277f-42cd-a3cd-14c4e9ee58bc_ContentBits">
    <vt:lpwstr>0</vt:lpwstr>
  </property>
</Properties>
</file>